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2"/>
  </p:notesMasterIdLst>
  <p:sldIdLst>
    <p:sldId id="256" r:id="rId2"/>
    <p:sldId id="299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75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2" r:id="rId34"/>
    <p:sldId id="293" r:id="rId35"/>
    <p:sldId id="294" r:id="rId36"/>
    <p:sldId id="295" r:id="rId37"/>
    <p:sldId id="296" r:id="rId38"/>
    <p:sldId id="297" r:id="rId39"/>
    <p:sldId id="291" r:id="rId40"/>
    <p:sldId id="28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99E06-9C30-F5D4-7B07-4E59526BCDFA}" v="140" dt="2023-02-21T22:28:43.849"/>
    <p1510:client id="{3F325AB5-A743-5D71-60F6-2663704F9A47}" v="16" dt="2023-02-21T21:08:16.419"/>
    <p1510:client id="{82181727-8626-CA90-4263-3AF75371BB19}" v="2165" dt="2023-02-21T21:37:02.543"/>
    <p1510:client id="{9E6ECB65-DC26-4CB1-7BAB-457787DC8FFD}" v="355" dt="2023-02-21T22:03:39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FFRIDA DAVIDE" userId="S::s310265@studenti.polito.it::a1ce0aaf-3eb4-4d71-8500-fa6bcea9f625" providerId="AD" clId="Web-{9E6ECB65-DC26-4CB1-7BAB-457787DC8FFD}"/>
    <pc:docChg chg="addSld modSld">
      <pc:chgData name="GIUFFRIDA DAVIDE" userId="S::s310265@studenti.polito.it::a1ce0aaf-3eb4-4d71-8500-fa6bcea9f625" providerId="AD" clId="Web-{9E6ECB65-DC26-4CB1-7BAB-457787DC8FFD}" dt="2023-02-21T22:03:37.130" v="356" actId="20577"/>
      <pc:docMkLst>
        <pc:docMk/>
      </pc:docMkLst>
      <pc:sldChg chg="modSp">
        <pc:chgData name="GIUFFRIDA DAVIDE" userId="S::s310265@studenti.polito.it::a1ce0aaf-3eb4-4d71-8500-fa6bcea9f625" providerId="AD" clId="Web-{9E6ECB65-DC26-4CB1-7BAB-457787DC8FFD}" dt="2023-02-21T22:03:37.130" v="356" actId="20577"/>
        <pc:sldMkLst>
          <pc:docMk/>
          <pc:sldMk cId="596615795" sldId="292"/>
        </pc:sldMkLst>
        <pc:spChg chg="mod">
          <ac:chgData name="GIUFFRIDA DAVIDE" userId="S::s310265@studenti.polito.it::a1ce0aaf-3eb4-4d71-8500-fa6bcea9f625" providerId="AD" clId="Web-{9E6ECB65-DC26-4CB1-7BAB-457787DC8FFD}" dt="2023-02-21T22:03:37.130" v="356" actId="20577"/>
          <ac:spMkLst>
            <pc:docMk/>
            <pc:sldMk cId="596615795" sldId="292"/>
            <ac:spMk id="3" creationId="{89ABA49D-9F75-8D4E-236D-DACDC51D03EB}"/>
          </ac:spMkLst>
        </pc:spChg>
      </pc:sldChg>
      <pc:sldChg chg="modSp new">
        <pc:chgData name="GIUFFRIDA DAVIDE" userId="S::s310265@studenti.polito.it::a1ce0aaf-3eb4-4d71-8500-fa6bcea9f625" providerId="AD" clId="Web-{9E6ECB65-DC26-4CB1-7BAB-457787DC8FFD}" dt="2023-02-21T21:55:18.150" v="316" actId="20577"/>
        <pc:sldMkLst>
          <pc:docMk/>
          <pc:sldMk cId="1919822239" sldId="297"/>
        </pc:sldMkLst>
        <pc:spChg chg="mod">
          <ac:chgData name="GIUFFRIDA DAVIDE" userId="S::s310265@studenti.polito.it::a1ce0aaf-3eb4-4d71-8500-fa6bcea9f625" providerId="AD" clId="Web-{9E6ECB65-DC26-4CB1-7BAB-457787DC8FFD}" dt="2023-02-21T21:50:16.440" v="58" actId="20577"/>
          <ac:spMkLst>
            <pc:docMk/>
            <pc:sldMk cId="1919822239" sldId="297"/>
            <ac:spMk id="2" creationId="{8CFBDFC6-6348-04CB-E697-8E8A2350CC78}"/>
          </ac:spMkLst>
        </pc:spChg>
        <pc:spChg chg="mod">
          <ac:chgData name="GIUFFRIDA DAVIDE" userId="S::s310265@studenti.polito.it::a1ce0aaf-3eb4-4d71-8500-fa6bcea9f625" providerId="AD" clId="Web-{9E6ECB65-DC26-4CB1-7BAB-457787DC8FFD}" dt="2023-02-21T21:55:18.150" v="316" actId="20577"/>
          <ac:spMkLst>
            <pc:docMk/>
            <pc:sldMk cId="1919822239" sldId="297"/>
            <ac:spMk id="3" creationId="{4C43F350-2F6A-70B0-A3F1-884D248125AD}"/>
          </ac:spMkLst>
        </pc:spChg>
      </pc:sldChg>
    </pc:docChg>
  </pc:docChgLst>
  <pc:docChgLst>
    <pc:chgData name="GIUFFRIDA DAVIDE" userId="S::s310265@studenti.polito.it::a1ce0aaf-3eb4-4d71-8500-fa6bcea9f625" providerId="AD" clId="Web-{03E99E06-9C30-F5D4-7B07-4E59526BCDFA}"/>
    <pc:docChg chg="modSld">
      <pc:chgData name="GIUFFRIDA DAVIDE" userId="S::s310265@studenti.polito.it::a1ce0aaf-3eb4-4d71-8500-fa6bcea9f625" providerId="AD" clId="Web-{03E99E06-9C30-F5D4-7B07-4E59526BCDFA}" dt="2023-02-21T22:28:43.849" v="138" actId="20577"/>
      <pc:docMkLst>
        <pc:docMk/>
      </pc:docMkLst>
      <pc:sldChg chg="modSp">
        <pc:chgData name="GIUFFRIDA DAVIDE" userId="S::s310265@studenti.polito.it::a1ce0aaf-3eb4-4d71-8500-fa6bcea9f625" providerId="AD" clId="Web-{03E99E06-9C30-F5D4-7B07-4E59526BCDFA}" dt="2023-02-21T22:21:02.984" v="55" actId="20577"/>
        <pc:sldMkLst>
          <pc:docMk/>
          <pc:sldMk cId="596615795" sldId="292"/>
        </pc:sldMkLst>
        <pc:spChg chg="mod">
          <ac:chgData name="GIUFFRIDA DAVIDE" userId="S::s310265@studenti.polito.it::a1ce0aaf-3eb4-4d71-8500-fa6bcea9f625" providerId="AD" clId="Web-{03E99E06-9C30-F5D4-7B07-4E59526BCDFA}" dt="2023-02-21T22:21:02.984" v="55" actId="20577"/>
          <ac:spMkLst>
            <pc:docMk/>
            <pc:sldMk cId="596615795" sldId="292"/>
            <ac:spMk id="3" creationId="{89ABA49D-9F75-8D4E-236D-DACDC51D03EB}"/>
          </ac:spMkLst>
        </pc:spChg>
      </pc:sldChg>
      <pc:sldChg chg="modSp">
        <pc:chgData name="GIUFFRIDA DAVIDE" userId="S::s310265@studenti.polito.it::a1ce0aaf-3eb4-4d71-8500-fa6bcea9f625" providerId="AD" clId="Web-{03E99E06-9C30-F5D4-7B07-4E59526BCDFA}" dt="2023-02-21T22:25:26.949" v="97" actId="20577"/>
        <pc:sldMkLst>
          <pc:docMk/>
          <pc:sldMk cId="970671504" sldId="296"/>
        </pc:sldMkLst>
        <pc:spChg chg="mod">
          <ac:chgData name="GIUFFRIDA DAVIDE" userId="S::s310265@studenti.polito.it::a1ce0aaf-3eb4-4d71-8500-fa6bcea9f625" providerId="AD" clId="Web-{03E99E06-9C30-F5D4-7B07-4E59526BCDFA}" dt="2023-02-21T22:25:26.949" v="97" actId="20577"/>
          <ac:spMkLst>
            <pc:docMk/>
            <pc:sldMk cId="970671504" sldId="296"/>
            <ac:spMk id="3" creationId="{E18E6AC1-2F2E-8B2A-406D-29680FC6F73A}"/>
          </ac:spMkLst>
        </pc:spChg>
      </pc:sldChg>
      <pc:sldChg chg="modSp">
        <pc:chgData name="GIUFFRIDA DAVIDE" userId="S::s310265@studenti.polito.it::a1ce0aaf-3eb4-4d71-8500-fa6bcea9f625" providerId="AD" clId="Web-{03E99E06-9C30-F5D4-7B07-4E59526BCDFA}" dt="2023-02-21T22:28:43.849" v="138" actId="20577"/>
        <pc:sldMkLst>
          <pc:docMk/>
          <pc:sldMk cId="1919822239" sldId="297"/>
        </pc:sldMkLst>
        <pc:spChg chg="mod">
          <ac:chgData name="GIUFFRIDA DAVIDE" userId="S::s310265@studenti.polito.it::a1ce0aaf-3eb4-4d71-8500-fa6bcea9f625" providerId="AD" clId="Web-{03E99E06-9C30-F5D4-7B07-4E59526BCDFA}" dt="2023-02-21T22:28:43.849" v="138" actId="20577"/>
          <ac:spMkLst>
            <pc:docMk/>
            <pc:sldMk cId="1919822239" sldId="297"/>
            <ac:spMk id="3" creationId="{4C43F350-2F6A-70B0-A3F1-884D248125AD}"/>
          </ac:spMkLst>
        </pc:spChg>
      </pc:sldChg>
    </pc:docChg>
  </pc:docChgLst>
  <pc:docChgLst>
    <pc:chgData name="GIUFFRIDA DAVIDE" userId="S::s310265@studenti.polito.it::a1ce0aaf-3eb4-4d71-8500-fa6bcea9f625" providerId="AD" clId="Web-{3F325AB5-A743-5D71-60F6-2663704F9A47}"/>
    <pc:docChg chg="modSld">
      <pc:chgData name="GIUFFRIDA DAVIDE" userId="S::s310265@studenti.polito.it::a1ce0aaf-3eb4-4d71-8500-fa6bcea9f625" providerId="AD" clId="Web-{3F325AB5-A743-5D71-60F6-2663704F9A47}" dt="2023-02-21T21:08:16.419" v="15" actId="20577"/>
      <pc:docMkLst>
        <pc:docMk/>
      </pc:docMkLst>
      <pc:sldChg chg="modSp">
        <pc:chgData name="GIUFFRIDA DAVIDE" userId="S::s310265@studenti.polito.it::a1ce0aaf-3eb4-4d71-8500-fa6bcea9f625" providerId="AD" clId="Web-{3F325AB5-A743-5D71-60F6-2663704F9A47}" dt="2023-02-21T21:08:16.419" v="15" actId="20577"/>
        <pc:sldMkLst>
          <pc:docMk/>
          <pc:sldMk cId="596615795" sldId="292"/>
        </pc:sldMkLst>
        <pc:spChg chg="mod">
          <ac:chgData name="GIUFFRIDA DAVIDE" userId="S::s310265@studenti.polito.it::a1ce0aaf-3eb4-4d71-8500-fa6bcea9f625" providerId="AD" clId="Web-{3F325AB5-A743-5D71-60F6-2663704F9A47}" dt="2023-02-21T21:08:16.419" v="15" actId="20577"/>
          <ac:spMkLst>
            <pc:docMk/>
            <pc:sldMk cId="596615795" sldId="292"/>
            <ac:spMk id="3" creationId="{89ABA49D-9F75-8D4E-236D-DACDC51D03EB}"/>
          </ac:spMkLst>
        </pc:spChg>
      </pc:sldChg>
    </pc:docChg>
  </pc:docChgLst>
  <pc:docChgLst>
    <pc:chgData name="GIUFFRIDA DAVIDE" userId="S::s310265@studenti.polito.it::a1ce0aaf-3eb4-4d71-8500-fa6bcea9f625" providerId="AD" clId="Web-{82181727-8626-CA90-4263-3AF75371BB19}"/>
    <pc:docChg chg="addSld delSld modSld">
      <pc:chgData name="GIUFFRIDA DAVIDE" userId="S::s310265@studenti.polito.it::a1ce0aaf-3eb4-4d71-8500-fa6bcea9f625" providerId="AD" clId="Web-{82181727-8626-CA90-4263-3AF75371BB19}" dt="2023-02-21T21:37:02.543" v="2178" actId="20577"/>
      <pc:docMkLst>
        <pc:docMk/>
      </pc:docMkLst>
      <pc:sldChg chg="modSp new">
        <pc:chgData name="GIUFFRIDA DAVIDE" userId="S::s310265@studenti.polito.it::a1ce0aaf-3eb4-4d71-8500-fa6bcea9f625" providerId="AD" clId="Web-{82181727-8626-CA90-4263-3AF75371BB19}" dt="2023-02-21T21:14:23.056" v="890" actId="20577"/>
        <pc:sldMkLst>
          <pc:docMk/>
          <pc:sldMk cId="596615795" sldId="292"/>
        </pc:sldMkLst>
        <pc:spChg chg="mod">
          <ac:chgData name="GIUFFRIDA DAVIDE" userId="S::s310265@studenti.polito.it::a1ce0aaf-3eb4-4d71-8500-fa6bcea9f625" providerId="AD" clId="Web-{82181727-8626-CA90-4263-3AF75371BB19}" dt="2023-02-21T20:40:16.146" v="27" actId="20577"/>
          <ac:spMkLst>
            <pc:docMk/>
            <pc:sldMk cId="596615795" sldId="292"/>
            <ac:spMk id="2" creationId="{382081A9-6C15-C546-34BD-143747AFA75F}"/>
          </ac:spMkLst>
        </pc:spChg>
        <pc:spChg chg="mod">
          <ac:chgData name="GIUFFRIDA DAVIDE" userId="S::s310265@studenti.polito.it::a1ce0aaf-3eb4-4d71-8500-fa6bcea9f625" providerId="AD" clId="Web-{82181727-8626-CA90-4263-3AF75371BB19}" dt="2023-02-21T21:14:23.056" v="890" actId="20577"/>
          <ac:spMkLst>
            <pc:docMk/>
            <pc:sldMk cId="596615795" sldId="292"/>
            <ac:spMk id="3" creationId="{89ABA49D-9F75-8D4E-236D-DACDC51D03EB}"/>
          </ac:spMkLst>
        </pc:spChg>
      </pc:sldChg>
      <pc:sldChg chg="new del">
        <pc:chgData name="GIUFFRIDA DAVIDE" userId="S::s310265@studenti.polito.it::a1ce0aaf-3eb4-4d71-8500-fa6bcea9f625" providerId="AD" clId="Web-{82181727-8626-CA90-4263-3AF75371BB19}" dt="2023-02-21T20:39:30.817" v="1"/>
        <pc:sldMkLst>
          <pc:docMk/>
          <pc:sldMk cId="2389736102" sldId="292"/>
        </pc:sldMkLst>
      </pc:sldChg>
      <pc:sldChg chg="modSp new">
        <pc:chgData name="GIUFFRIDA DAVIDE" userId="S::s310265@studenti.polito.it::a1ce0aaf-3eb4-4d71-8500-fa6bcea9f625" providerId="AD" clId="Web-{82181727-8626-CA90-4263-3AF75371BB19}" dt="2023-02-21T21:18:14.984" v="1148" actId="20577"/>
        <pc:sldMkLst>
          <pc:docMk/>
          <pc:sldMk cId="2993466878" sldId="293"/>
        </pc:sldMkLst>
        <pc:spChg chg="mod">
          <ac:chgData name="GIUFFRIDA DAVIDE" userId="S::s310265@studenti.polito.it::a1ce0aaf-3eb4-4d71-8500-fa6bcea9f625" providerId="AD" clId="Web-{82181727-8626-CA90-4263-3AF75371BB19}" dt="2023-02-21T21:01:01.911" v="576" actId="20577"/>
          <ac:spMkLst>
            <pc:docMk/>
            <pc:sldMk cId="2993466878" sldId="293"/>
            <ac:spMk id="2" creationId="{876F4142-E66A-8111-FCF1-387059D81A81}"/>
          </ac:spMkLst>
        </pc:spChg>
        <pc:spChg chg="mod">
          <ac:chgData name="GIUFFRIDA DAVIDE" userId="S::s310265@studenti.polito.it::a1ce0aaf-3eb4-4d71-8500-fa6bcea9f625" providerId="AD" clId="Web-{82181727-8626-CA90-4263-3AF75371BB19}" dt="2023-02-21T21:18:14.984" v="1148" actId="20577"/>
          <ac:spMkLst>
            <pc:docMk/>
            <pc:sldMk cId="2993466878" sldId="293"/>
            <ac:spMk id="3" creationId="{7439D31F-7721-8C9E-5BCD-1EDD625663A2}"/>
          </ac:spMkLst>
        </pc:spChg>
      </pc:sldChg>
      <pc:sldChg chg="modSp new">
        <pc:chgData name="GIUFFRIDA DAVIDE" userId="S::s310265@studenti.polito.it::a1ce0aaf-3eb4-4d71-8500-fa6bcea9f625" providerId="AD" clId="Web-{82181727-8626-CA90-4263-3AF75371BB19}" dt="2023-02-21T21:25:37.761" v="1457" actId="1076"/>
        <pc:sldMkLst>
          <pc:docMk/>
          <pc:sldMk cId="3780813410" sldId="294"/>
        </pc:sldMkLst>
        <pc:spChg chg="mod">
          <ac:chgData name="GIUFFRIDA DAVIDE" userId="S::s310265@studenti.polito.it::a1ce0aaf-3eb4-4d71-8500-fa6bcea9f625" providerId="AD" clId="Web-{82181727-8626-CA90-4263-3AF75371BB19}" dt="2023-02-21T21:14:38.197" v="918" actId="20577"/>
          <ac:spMkLst>
            <pc:docMk/>
            <pc:sldMk cId="3780813410" sldId="294"/>
            <ac:spMk id="2" creationId="{F282186E-D347-BE21-35F8-5DDC4BF9ED4E}"/>
          </ac:spMkLst>
        </pc:spChg>
        <pc:spChg chg="mod">
          <ac:chgData name="GIUFFRIDA DAVIDE" userId="S::s310265@studenti.polito.it::a1ce0aaf-3eb4-4d71-8500-fa6bcea9f625" providerId="AD" clId="Web-{82181727-8626-CA90-4263-3AF75371BB19}" dt="2023-02-21T21:25:37.761" v="1457" actId="1076"/>
          <ac:spMkLst>
            <pc:docMk/>
            <pc:sldMk cId="3780813410" sldId="294"/>
            <ac:spMk id="3" creationId="{162FEE80-2AA1-BF76-C934-DC166EDA3DDA}"/>
          </ac:spMkLst>
        </pc:spChg>
      </pc:sldChg>
      <pc:sldChg chg="modSp new">
        <pc:chgData name="GIUFFRIDA DAVIDE" userId="S::s310265@studenti.polito.it::a1ce0aaf-3eb4-4d71-8500-fa6bcea9f625" providerId="AD" clId="Web-{82181727-8626-CA90-4263-3AF75371BB19}" dt="2023-02-21T21:32:56.021" v="1864" actId="20577"/>
        <pc:sldMkLst>
          <pc:docMk/>
          <pc:sldMk cId="2678338917" sldId="295"/>
        </pc:sldMkLst>
        <pc:spChg chg="mod">
          <ac:chgData name="GIUFFRIDA DAVIDE" userId="S::s310265@studenti.polito.it::a1ce0aaf-3eb4-4d71-8500-fa6bcea9f625" providerId="AD" clId="Web-{82181727-8626-CA90-4263-3AF75371BB19}" dt="2023-02-21T21:25:52.011" v="1482" actId="20577"/>
          <ac:spMkLst>
            <pc:docMk/>
            <pc:sldMk cId="2678338917" sldId="295"/>
            <ac:spMk id="2" creationId="{59AA4CFB-156C-2766-1D47-6B9FE055E0F8}"/>
          </ac:spMkLst>
        </pc:spChg>
        <pc:spChg chg="mod">
          <ac:chgData name="GIUFFRIDA DAVIDE" userId="S::s310265@studenti.polito.it::a1ce0aaf-3eb4-4d71-8500-fa6bcea9f625" providerId="AD" clId="Web-{82181727-8626-CA90-4263-3AF75371BB19}" dt="2023-02-21T21:32:56.021" v="1864" actId="20577"/>
          <ac:spMkLst>
            <pc:docMk/>
            <pc:sldMk cId="2678338917" sldId="295"/>
            <ac:spMk id="3" creationId="{AA37CE5E-48DD-B326-F07C-B3E22318C6DB}"/>
          </ac:spMkLst>
        </pc:spChg>
      </pc:sldChg>
      <pc:sldChg chg="modSp new">
        <pc:chgData name="GIUFFRIDA DAVIDE" userId="S::s310265@studenti.polito.it::a1ce0aaf-3eb4-4d71-8500-fa6bcea9f625" providerId="AD" clId="Web-{82181727-8626-CA90-4263-3AF75371BB19}" dt="2023-02-21T21:37:02.543" v="2178" actId="20577"/>
        <pc:sldMkLst>
          <pc:docMk/>
          <pc:sldMk cId="970671504" sldId="296"/>
        </pc:sldMkLst>
        <pc:spChg chg="mod">
          <ac:chgData name="GIUFFRIDA DAVIDE" userId="S::s310265@studenti.polito.it::a1ce0aaf-3eb4-4d71-8500-fa6bcea9f625" providerId="AD" clId="Web-{82181727-8626-CA90-4263-3AF75371BB19}" dt="2023-02-21T21:33:38.710" v="1881" actId="20577"/>
          <ac:spMkLst>
            <pc:docMk/>
            <pc:sldMk cId="970671504" sldId="296"/>
            <ac:spMk id="2" creationId="{0E30752A-187A-776A-0919-FAE6515EC2A3}"/>
          </ac:spMkLst>
        </pc:spChg>
        <pc:spChg chg="mod">
          <ac:chgData name="GIUFFRIDA DAVIDE" userId="S::s310265@studenti.polito.it::a1ce0aaf-3eb4-4d71-8500-fa6bcea9f625" providerId="AD" clId="Web-{82181727-8626-CA90-4263-3AF75371BB19}" dt="2023-02-21T21:37:02.543" v="2178" actId="20577"/>
          <ac:spMkLst>
            <pc:docMk/>
            <pc:sldMk cId="970671504" sldId="296"/>
            <ac:spMk id="3" creationId="{E18E6AC1-2F2E-8B2A-406D-29680FC6F73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141F2-8DBF-4411-ABC1-4BEC78102908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48D00-CB1D-41CC-9520-3BDC9C11AA8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9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48D00-CB1D-41CC-9520-3BDC9C11AA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336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63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6485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0392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298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260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722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372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7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4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4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66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62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84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354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28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950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9AE5407-5565-4AEA-84FF-FE28D538E3BB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A03E0-6E16-400E-9E77-F5FA0C0620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8719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ltdownattack.com/meltdown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eattack.com/spectre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eattack.com/spectre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eattack.com/spectre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ltdownattack.com/meltdown.pdf" TargetMode="External"/><Relationship Id="rId4" Type="http://schemas.openxmlformats.org/officeDocument/2006/relationships/hyperlink" Target="https://spectreattack.com/spectre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ltdownattack.com/meltdown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ltdownattack.com/meltdown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ltdownattack.com/meltdown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ltdownattack.com/meltdown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nc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gaaa.com/detail/2839047" TargetMode="External"/><Relationship Id="rId4" Type="http://schemas.openxmlformats.org/officeDocument/2006/relationships/hyperlink" Target="https://meltdownattack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t.m.wikipedia.org/wiki/File:Set_Associative_Cache.sv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ltdownattack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ltdownattack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zseries.marist.edu/pdfs/ztidbitz/28%20zNibbler%20%28z196%20O-O-O%20Execution%29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ltdownattack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zelcast.com/glossary/memory-cachin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CAD378-C720-E8E2-E58E-6621B042F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657" y="2066779"/>
            <a:ext cx="8582686" cy="1026178"/>
          </a:xfrm>
        </p:spPr>
        <p:txBody>
          <a:bodyPr>
            <a:normAutofit/>
          </a:bodyPr>
          <a:lstStyle/>
          <a:p>
            <a:pPr algn="ctr"/>
            <a:r>
              <a:rPr lang="it-IT" sz="5400">
                <a:latin typeface="Bahnschrift" panose="020B0502040204020203" pitchFamily="34" charset="0"/>
              </a:rPr>
              <a:t>Meltdown and </a:t>
            </a:r>
            <a:r>
              <a:rPr lang="en-US" sz="5400" err="1">
                <a:latin typeface="Bahnschrift" panose="020B0502040204020203" pitchFamily="34" charset="0"/>
              </a:rPr>
              <a:t>Spectre</a:t>
            </a:r>
            <a:endParaRPr lang="en-US" sz="5400">
              <a:latin typeface="Bahnschrift" panose="020B0502040204020203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1C8B3F-187C-2433-CCBB-FD41D6BF9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3548" y="3239842"/>
            <a:ext cx="9804903" cy="753823"/>
          </a:xfrm>
        </p:spPr>
        <p:txBody>
          <a:bodyPr>
            <a:normAutofit/>
          </a:bodyPr>
          <a:lstStyle/>
          <a:p>
            <a:pPr algn="ctr"/>
            <a:r>
              <a:rPr lang="it-IT" sz="2400" err="1">
                <a:latin typeface="Bahnschrift" panose="020B0502040204020203" pitchFamily="34" charset="0"/>
              </a:rPr>
              <a:t>Exploiting</a:t>
            </a:r>
            <a:r>
              <a:rPr lang="it-IT" sz="2400">
                <a:latin typeface="Bahnschrift" panose="020B0502040204020203" pitchFamily="34" charset="0"/>
              </a:rPr>
              <a:t> </a:t>
            </a:r>
            <a:r>
              <a:rPr lang="it-IT" sz="2400" err="1">
                <a:latin typeface="Bahnschrift" panose="020B0502040204020203" pitchFamily="34" charset="0"/>
              </a:rPr>
              <a:t>critical</a:t>
            </a:r>
            <a:r>
              <a:rPr lang="it-IT" sz="2400">
                <a:latin typeface="Bahnschrift" panose="020B0502040204020203" pitchFamily="34" charset="0"/>
              </a:rPr>
              <a:t> </a:t>
            </a:r>
            <a:r>
              <a:rPr lang="it-IT" sz="2400" err="1">
                <a:latin typeface="Bahnschrift" panose="020B0502040204020203" pitchFamily="34" charset="0"/>
              </a:rPr>
              <a:t>vulnerabilities</a:t>
            </a:r>
            <a:r>
              <a:rPr lang="it-IT" sz="2400">
                <a:latin typeface="Bahnschrift" panose="020B0502040204020203" pitchFamily="34" charset="0"/>
              </a:rPr>
              <a:t> in </a:t>
            </a:r>
            <a:r>
              <a:rPr lang="it-IT" sz="2400" err="1">
                <a:latin typeface="Bahnschrift" panose="020B0502040204020203" pitchFamily="34" charset="0"/>
              </a:rPr>
              <a:t>modern</a:t>
            </a:r>
            <a:r>
              <a:rPr lang="it-IT" sz="2400">
                <a:latin typeface="Bahnschrift" panose="020B0502040204020203" pitchFamily="34" charset="0"/>
              </a:rPr>
              <a:t> processors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C573F6B-F646-66FD-8D2E-DC60466BAF8D}"/>
              </a:ext>
            </a:extLst>
          </p:cNvPr>
          <p:cNvSpPr txBox="1"/>
          <p:nvPr/>
        </p:nvSpPr>
        <p:spPr>
          <a:xfrm>
            <a:off x="8166225" y="4987210"/>
            <a:ext cx="2832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Bahnschrift" panose="020B0502040204020203" pitchFamily="34" charset="0"/>
              </a:rPr>
              <a:t>Davide Giuffrida - s310265</a:t>
            </a:r>
          </a:p>
          <a:p>
            <a:pPr algn="r"/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Bahnschrift" panose="020B0502040204020203" pitchFamily="34" charset="0"/>
              </a:rPr>
              <a:t>Matteo Fragassi - s317636</a:t>
            </a:r>
          </a:p>
          <a:p>
            <a:pPr algn="r"/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Bahnschrift" panose="020B0502040204020203" pitchFamily="34" charset="0"/>
              </a:rPr>
              <a:t>Elena Roncolino - s304719</a:t>
            </a:r>
            <a:endParaRPr lang="it-IT" sz="1600" dirty="0">
              <a:solidFill>
                <a:schemeClr val="tx1">
                  <a:lumMod val="85000"/>
                </a:schemeClr>
              </a:solidFill>
              <a:latin typeface="Bahnschrift" panose="020B0502040204020203" pitchFamily="34" charset="0"/>
            </a:endParaRPr>
          </a:p>
          <a:p>
            <a:pPr algn="r"/>
            <a:r>
              <a:rPr lang="it-IT" sz="1600" dirty="0">
                <a:solidFill>
                  <a:schemeClr val="tx1">
                    <a:lumMod val="85000"/>
                  </a:schemeClr>
                </a:solidFill>
                <a:latin typeface="Bahnschrift" panose="020B0502040204020203" pitchFamily="34" charset="0"/>
              </a:rPr>
              <a:t>Umberto Toppino - s277916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E81C4C-53C2-D857-860F-01D009E7B8F7}"/>
              </a:ext>
            </a:extLst>
          </p:cNvPr>
          <p:cNvSpPr txBox="1"/>
          <p:nvPr/>
        </p:nvSpPr>
        <p:spPr>
          <a:xfrm>
            <a:off x="762012" y="4648656"/>
            <a:ext cx="6725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tx1">
                    <a:lumMod val="85000"/>
                  </a:schemeClr>
                </a:solidFill>
                <a:latin typeface="Bahnschrift" panose="020B0502040204020203" pitchFamily="34" charset="0"/>
              </a:rPr>
              <a:t>Operating Systems for Embedded Systems</a:t>
            </a:r>
          </a:p>
          <a:p>
            <a:endParaRPr lang="it-IT" sz="2000">
              <a:solidFill>
                <a:schemeClr val="tx1">
                  <a:lumMod val="8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it-IT" sz="1600">
                <a:solidFill>
                  <a:schemeClr val="tx1">
                    <a:lumMod val="85000"/>
                  </a:schemeClr>
                </a:solidFill>
                <a:latin typeface="Bahnschrift" panose="020B0502040204020203" pitchFamily="34" charset="0"/>
              </a:rPr>
              <a:t>Prof. Di Carlo Stefano</a:t>
            </a:r>
            <a:endParaRPr lang="it-IT" sz="2000">
              <a:solidFill>
                <a:schemeClr val="tx1">
                  <a:lumMod val="85000"/>
                </a:schemeClr>
              </a:solidFill>
              <a:latin typeface="Bahnschrift" panose="020B0502040204020203" pitchFamily="34" charset="0"/>
            </a:endParaRPr>
          </a:p>
          <a:p>
            <a:endParaRPr lang="it-IT" sz="1600">
              <a:solidFill>
                <a:schemeClr val="tx1">
                  <a:lumMod val="85000"/>
                </a:schemeClr>
              </a:solidFill>
              <a:latin typeface="Bahnschrift Light" panose="020B0502040204020203" pitchFamily="34" charset="0"/>
            </a:endParaRPr>
          </a:p>
          <a:p>
            <a:endParaRPr lang="it-IT" sz="1600">
              <a:solidFill>
                <a:schemeClr val="tx1">
                  <a:lumMod val="85000"/>
                </a:schemeClr>
              </a:solidFill>
              <a:latin typeface="Bahnschrift Light" panose="020B0502040204020203" pitchFamily="34" charset="0"/>
            </a:endParaRPr>
          </a:p>
          <a:p>
            <a:endParaRPr lang="it-IT" sz="1600">
              <a:solidFill>
                <a:schemeClr val="tx1">
                  <a:lumMod val="8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5761BB2-4C1A-FFEA-8C11-2AFF1C33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718"/>
            <a:ext cx="5082918" cy="20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5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How does Meltdown work?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362802" cy="4195481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Following the previous three steps, Meltdown can access all data locations in memory, leaking information it shouldn’t have access to.</a:t>
            </a: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transient instructions act as a covert channel to transfer the data from the kernel memory to the attacker</a:t>
            </a: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A65211D-C78D-BE31-5847-781C386A99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1531" r="703" b="1347"/>
          <a:stretch/>
        </p:blipFill>
        <p:spPr>
          <a:xfrm>
            <a:off x="6880583" y="1853248"/>
            <a:ext cx="4665306" cy="3831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A0C9A1-3BCC-D2A5-D644-C5F3BA05E8BB}"/>
              </a:ext>
            </a:extLst>
          </p:cNvPr>
          <p:cNvSpPr txBox="1"/>
          <p:nvPr/>
        </p:nvSpPr>
        <p:spPr>
          <a:xfrm>
            <a:off x="7723762" y="6448067"/>
            <a:ext cx="3964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3"/>
              </a:rPr>
              <a:t>https://meltdownattack.com/meltdown.pdf</a:t>
            </a:r>
            <a:r>
              <a:rPr lang="en-US" sz="1200" dirty="0">
                <a:latin typeface="Bahnschrift Ligh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0800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What about Spectre?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Spectre can be implemented in two different variants: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Exploiting conditional branch misprediction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Poisoning indirect branches</a:t>
            </a: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Both variants follow the same general steps: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Setup: mistraining of speculative predictions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Transfer: access secret data exploiting speculative (mis-)execution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Recovery: monitor cache access times to retrieve the secret data</a:t>
            </a:r>
          </a:p>
          <a:p>
            <a:pPr marL="457200" lvl="1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7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Spectre: Variant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first variant exploits conditional branch misprediction: let’s consider an example with the code above: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latin typeface="Consolas" panose="020B0609020204030204" pitchFamily="49" charset="0"/>
                <a:cs typeface="Courier New" panose="02070309020205020404" pitchFamily="49" charset="0"/>
              </a:rPr>
              <a:t>x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is an integer received from an untrusted source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latin typeface="Consolas" panose="020B0609020204030204" pitchFamily="49" charset="0"/>
              </a:rPr>
              <a:t>array1[]</a:t>
            </a:r>
            <a:r>
              <a:rPr lang="en-US" sz="2200">
                <a:latin typeface="Bahnschrift Light SemiCondensed" panose="020B0502040204020203" pitchFamily="34" charset="0"/>
              </a:rPr>
              <a:t> 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is an array of bytes of size </a:t>
            </a:r>
            <a:r>
              <a:rPr lang="en-US" sz="2200">
                <a:latin typeface="Consolas" panose="020B0609020204030204" pitchFamily="49" charset="0"/>
              </a:rPr>
              <a:t>array1_size</a:t>
            </a:r>
            <a:endParaRPr lang="en-US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latin typeface="Consolas" panose="020B0609020204030204" pitchFamily="49" charset="0"/>
              </a:rPr>
              <a:t>array2[]</a:t>
            </a:r>
            <a:r>
              <a:rPr lang="en-US" sz="2200">
                <a:latin typeface="Bahnschrift Light SemiCondensed" panose="020B0502040204020203" pitchFamily="34" charset="0"/>
              </a:rPr>
              <a:t> 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is an array of bytes of size </a:t>
            </a:r>
            <a:r>
              <a:rPr lang="en-US" sz="2200">
                <a:latin typeface="Consolas" panose="020B0609020204030204" pitchFamily="49" charset="0"/>
              </a:rPr>
              <a:t>1MB</a:t>
            </a:r>
            <a:endParaRPr lang="en-US" sz="220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C2F74B-BE6A-C040-F697-7BF3FDFF8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t="9493" r="1581" b="4263"/>
          <a:stretch/>
        </p:blipFill>
        <p:spPr>
          <a:xfrm>
            <a:off x="926841" y="1568541"/>
            <a:ext cx="10338317" cy="1216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C19FC0-39A7-A070-DC6C-29EB6986F46E}"/>
              </a:ext>
            </a:extLst>
          </p:cNvPr>
          <p:cNvSpPr txBox="1"/>
          <p:nvPr/>
        </p:nvSpPr>
        <p:spPr>
          <a:xfrm>
            <a:off x="8004048" y="6448067"/>
            <a:ext cx="368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3"/>
              </a:rPr>
              <a:t>https://spectreattack.com/spectre.pdf</a:t>
            </a:r>
            <a:r>
              <a:rPr lang="en-US" sz="1200" dirty="0">
                <a:latin typeface="Bahnschrift Light SemiCondensed" panose="020B0502040204020203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021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Spectre: Variant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1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Phase One: the Setup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Previous operations receive valid values of </a:t>
            </a:r>
            <a:r>
              <a:rPr lang="en-US" sz="2200">
                <a:latin typeface="Consolas" panose="020B0609020204030204" pitchFamily="49" charset="0"/>
              </a:rPr>
              <a:t>x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, leading the branch predictor to assume that the </a:t>
            </a:r>
            <a:r>
              <a:rPr lang="en-US" sz="2200">
                <a:latin typeface="Consolas" panose="020B0609020204030204" pitchFamily="49" charset="0"/>
              </a:rPr>
              <a:t>if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statement will likely be </a:t>
            </a:r>
            <a:r>
              <a:rPr lang="en-US" sz="2200">
                <a:latin typeface="Consolas" panose="020B0609020204030204" pitchFamily="49" charset="0"/>
              </a:rPr>
              <a:t>true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latin typeface="Consolas" panose="020B0609020204030204" pitchFamily="49" charset="0"/>
              </a:rPr>
              <a:t>array1_size 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and </a:t>
            </a:r>
            <a:r>
              <a:rPr lang="en-US" sz="2200">
                <a:latin typeface="Consolas" panose="020B0609020204030204" pitchFamily="49" charset="0"/>
              </a:rPr>
              <a:t>array2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are uncached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value of </a:t>
            </a:r>
            <a:r>
              <a:rPr lang="en-US" sz="2200">
                <a:latin typeface="Consolas" panose="020B0609020204030204" pitchFamily="49" charset="0"/>
              </a:rPr>
              <a:t>x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is maliciously chosen so that </a:t>
            </a:r>
            <a:r>
              <a:rPr lang="en-US" sz="2200">
                <a:latin typeface="Consolas" panose="020B0609020204030204" pitchFamily="49" charset="0"/>
              </a:rPr>
              <a:t>array1[x]</a:t>
            </a:r>
            <a:r>
              <a:rPr lang="en-US" sz="2200">
                <a:latin typeface="Bahnschrift Light SemiCondensed" panose="020B0502040204020203" pitchFamily="34" charset="0"/>
              </a:rPr>
              <a:t> 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resolves to a secret byte </a:t>
            </a:r>
            <a:r>
              <a:rPr lang="en-US" sz="2200">
                <a:latin typeface="Consolas" panose="020B0609020204030204" pitchFamily="49" charset="0"/>
              </a:rPr>
              <a:t>k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in the victim’s memory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secret byte </a:t>
            </a:r>
            <a:r>
              <a:rPr lang="en-US" sz="2200">
                <a:latin typeface="Consolas" panose="020B0609020204030204" pitchFamily="49" charset="0"/>
              </a:rPr>
              <a:t>k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is cached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C2F74B-BE6A-C040-F697-7BF3FDFF8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t="9493" r="1581" b="4263"/>
          <a:stretch/>
        </p:blipFill>
        <p:spPr>
          <a:xfrm>
            <a:off x="926841" y="1568541"/>
            <a:ext cx="10338317" cy="1216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87BBA4-C380-AF24-9345-1BC5E8AD4CCE}"/>
              </a:ext>
            </a:extLst>
          </p:cNvPr>
          <p:cNvSpPr txBox="1"/>
          <p:nvPr/>
        </p:nvSpPr>
        <p:spPr>
          <a:xfrm>
            <a:off x="8004048" y="6448067"/>
            <a:ext cx="368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3"/>
              </a:rPr>
              <a:t>https://spectreattack.com/spectre.pdf</a:t>
            </a:r>
            <a:r>
              <a:rPr lang="en-US" sz="1200" dirty="0">
                <a:latin typeface="Bahnschrift Light SemiCondensed" panose="020B0502040204020203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1147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Spectre: Variant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1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Phase Two: the Execution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processor tries to compare </a:t>
            </a:r>
            <a:r>
              <a:rPr lang="en-US" sz="2200">
                <a:latin typeface="Consolas" panose="020B0609020204030204" pitchFamily="49" charset="0"/>
              </a:rPr>
              <a:t>x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and </a:t>
            </a:r>
            <a:r>
              <a:rPr lang="en-US" sz="2200">
                <a:latin typeface="Consolas" panose="020B0609020204030204" pitchFamily="49" charset="0"/>
              </a:rPr>
              <a:t>array1_size</a:t>
            </a:r>
            <a:r>
              <a:rPr lang="en-US" sz="2200">
                <a:latin typeface="Bahnschrift Light SemiCondensed" panose="020B0502040204020203" pitchFamily="34" charset="0"/>
              </a:rPr>
              <a:t> 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causing a cache miss since </a:t>
            </a:r>
            <a:r>
              <a:rPr lang="en-US" sz="2200">
                <a:latin typeface="Consolas" panose="020B0609020204030204" pitchFamily="49" charset="0"/>
              </a:rPr>
              <a:t>array1_size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is not present in cache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While waiting for </a:t>
            </a:r>
            <a:r>
              <a:rPr lang="en-US" sz="2200">
                <a:latin typeface="Consolas" panose="020B0609020204030204" pitchFamily="49" charset="0"/>
              </a:rPr>
              <a:t>array1_size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’s value, the branch predictor executes the following line assuming that the </a:t>
            </a:r>
            <a:r>
              <a:rPr lang="en-US" sz="2200">
                <a:latin typeface="Consolas" panose="020B0609020204030204" pitchFamily="49" charset="0"/>
              </a:rPr>
              <a:t>if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statement will be </a:t>
            </a:r>
            <a:r>
              <a:rPr lang="en-US" sz="2200">
                <a:latin typeface="Consolas" panose="020B0609020204030204" pitchFamily="49" charset="0"/>
              </a:rPr>
              <a:t>true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CPU requests </a:t>
            </a:r>
            <a:r>
              <a:rPr lang="en-US" sz="2200">
                <a:latin typeface="Consolas" panose="020B0609020204030204" pitchFamily="49" charset="0"/>
              </a:rPr>
              <a:t>array1[x]</a:t>
            </a:r>
            <a:r>
              <a:rPr lang="en-US" sz="2200">
                <a:latin typeface="Bahnschrift Light SemiCondensed" panose="020B0502040204020203" pitchFamily="34" charset="0"/>
              </a:rPr>
              <a:t> 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which returns the secret </a:t>
            </a:r>
            <a:r>
              <a:rPr lang="en-US" sz="2200">
                <a:latin typeface="Consolas" panose="020B0609020204030204" pitchFamily="49" charset="0"/>
              </a:rPr>
              <a:t>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latin typeface="Consolas" panose="020B0609020204030204" pitchFamily="49" charset="0"/>
              </a:rPr>
              <a:t>array2[k*4096]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is requested affecting the cache in a way that depends on the value of </a:t>
            </a:r>
            <a:r>
              <a:rPr lang="en-US" sz="2200">
                <a:latin typeface="Consolas" panose="020B0609020204030204" pitchFamily="49" charset="0"/>
              </a:rPr>
              <a:t>k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C2F74B-BE6A-C040-F697-7BF3FDFF8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t="9493" r="1581" b="4263"/>
          <a:stretch/>
        </p:blipFill>
        <p:spPr>
          <a:xfrm>
            <a:off x="926841" y="1568541"/>
            <a:ext cx="10338317" cy="1216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A812B7-C004-26A8-5441-DBF918F35B75}"/>
              </a:ext>
            </a:extLst>
          </p:cNvPr>
          <p:cNvSpPr txBox="1"/>
          <p:nvPr/>
        </p:nvSpPr>
        <p:spPr>
          <a:xfrm>
            <a:off x="8004048" y="6448067"/>
            <a:ext cx="368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3"/>
              </a:rPr>
              <a:t>https://spectreattack.com/spectre.pdf</a:t>
            </a:r>
            <a:r>
              <a:rPr lang="en-US" sz="1200" dirty="0">
                <a:latin typeface="Bahnschrift Light SemiCondensed" panose="020B0502040204020203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5393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Spectre: Variant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1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Phase Three: the Recovery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Although the code execution resumes normally reverting the changes of a wrong branch prediction, the cache state remains affected!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By measuring access times of </a:t>
            </a:r>
            <a:r>
              <a:rPr lang="en-US" sz="2200">
                <a:latin typeface="Consolas" panose="020B0609020204030204" pitchFamily="49" charset="0"/>
              </a:rPr>
              <a:t>array2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’s data it’s possible to identify the cached data at address </a:t>
            </a:r>
            <a:r>
              <a:rPr lang="en-US" sz="2200">
                <a:latin typeface="Consolas" panose="020B0609020204030204" pitchFamily="49" charset="0"/>
              </a:rPr>
              <a:t>array2[k*4096]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</a:t>
            </a:r>
            <a:endParaRPr lang="en-US" sz="2000">
              <a:latin typeface="Consolas" panose="020B06090202040302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C2F74B-BE6A-C040-F697-7BF3FDFF8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t="9493" r="1581" b="4263"/>
          <a:stretch/>
        </p:blipFill>
        <p:spPr>
          <a:xfrm>
            <a:off x="926841" y="1568541"/>
            <a:ext cx="10338317" cy="1216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magine 5" descr="Immagine che contiene testo, dispositivo&#10;&#10;Descrizione generata automaticamente">
            <a:extLst>
              <a:ext uri="{FF2B5EF4-FFF2-40B4-BE49-F238E27FC236}">
                <a16:creationId xmlns:a16="http://schemas.microsoft.com/office/drawing/2014/main" id="{5295FD5F-2800-82E6-D55A-598E8BCC2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3"/>
          <a:stretch/>
        </p:blipFill>
        <p:spPr>
          <a:xfrm>
            <a:off x="5813715" y="5010539"/>
            <a:ext cx="5451443" cy="1394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620111-53CA-1564-7AD8-1C8E2C81F133}"/>
              </a:ext>
            </a:extLst>
          </p:cNvPr>
          <p:cNvSpPr txBox="1"/>
          <p:nvPr/>
        </p:nvSpPr>
        <p:spPr>
          <a:xfrm>
            <a:off x="710102" y="6448066"/>
            <a:ext cx="368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4"/>
              </a:rPr>
              <a:t>https://spectreattack.com/spectre.pdf</a:t>
            </a:r>
            <a:r>
              <a:rPr lang="en-US" sz="1200" dirty="0">
                <a:latin typeface="Bahnschrift Light SemiCondensed" panose="020B0502040204020203" pitchFamily="34" charset="0"/>
              </a:rPr>
              <a:t> 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9E8597-E1F9-C759-34AB-8D3305D639B2}"/>
              </a:ext>
            </a:extLst>
          </p:cNvPr>
          <p:cNvSpPr txBox="1"/>
          <p:nvPr/>
        </p:nvSpPr>
        <p:spPr>
          <a:xfrm>
            <a:off x="7797800" y="6448067"/>
            <a:ext cx="389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5"/>
              </a:rPr>
              <a:t>https://meltdownattack.com/meltdown.pdf</a:t>
            </a:r>
            <a:r>
              <a:rPr lang="en-US" sz="1200" dirty="0">
                <a:latin typeface="Bahnschrift Ligh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2347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3089FA-3B6B-0147-5F08-60DC4A442495}"/>
              </a:ext>
            </a:extLst>
          </p:cNvPr>
          <p:cNvSpPr txBox="1">
            <a:spLocks/>
          </p:cNvSpPr>
          <p:nvPr/>
        </p:nvSpPr>
        <p:spPr>
          <a:xfrm>
            <a:off x="1103312" y="1853248"/>
            <a:ext cx="8946541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second variant exploits indirect branch poisoning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Indirect branching: jumping to code at some arbitrary location:</a:t>
            </a:r>
          </a:p>
          <a:p>
            <a:pPr marL="457200" lvl="1" indent="0">
              <a:buNone/>
            </a:pPr>
            <a:r>
              <a:rPr lang="en-US" sz="2400">
                <a:latin typeface="Consolas" panose="020B0609020204030204" pitchFamily="49" charset="0"/>
              </a:rPr>
              <a:t>	</a:t>
            </a:r>
            <a:r>
              <a:rPr lang="en-US" sz="2000">
                <a:latin typeface="Consolas" panose="020B0609020204030204" pitchFamily="49" charset="0"/>
              </a:rPr>
              <a:t>jmp[eax] </a:t>
            </a:r>
            <a:r>
              <a:rPr lang="en-US" sz="20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: jump to instruction stored at the address in register </a:t>
            </a:r>
            <a:r>
              <a:rPr lang="en-US" sz="2000">
                <a:latin typeface="Consolas" panose="020B0609020204030204" pitchFamily="49" charset="0"/>
              </a:rPr>
              <a:t>EAX</a:t>
            </a: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As shown in the above picture, the mistraining in contex A brings the CPU to speculatively execute a malicious function in context B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Spectre: Variant 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3BF6CB-ABFC-290F-FBA6-B7CEA687F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11" y="404738"/>
            <a:ext cx="5593289" cy="2419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396FE4-400C-11DA-6506-486A2E7DBE1C}"/>
              </a:ext>
            </a:extLst>
          </p:cNvPr>
          <p:cNvSpPr txBox="1"/>
          <p:nvPr/>
        </p:nvSpPr>
        <p:spPr>
          <a:xfrm>
            <a:off x="7797800" y="6448067"/>
            <a:ext cx="389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3"/>
              </a:rPr>
              <a:t>https://meltdownattack.com/meltdown.pdf</a:t>
            </a:r>
            <a:r>
              <a:rPr lang="en-US" sz="1200" dirty="0">
                <a:latin typeface="Bahnschrift Ligh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3417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3089FA-3B6B-0147-5F08-60DC4A442495}"/>
              </a:ext>
            </a:extLst>
          </p:cNvPr>
          <p:cNvSpPr txBox="1">
            <a:spLocks/>
          </p:cNvSpPr>
          <p:nvPr/>
        </p:nvSpPr>
        <p:spPr>
          <a:xfrm>
            <a:off x="1103312" y="1853248"/>
            <a:ext cx="8946541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Phase One: the Setup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 suitable function, called gadget, is selected: it will allow the secret data to be leaked (similarly to variant 1)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branch predictor is mistrained by repeatedly supplying the address of the Spectre gadget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Spectre: Variant 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3BF6CB-ABFC-290F-FBA6-B7CEA687F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11" y="404738"/>
            <a:ext cx="5593289" cy="2419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2ACE14-B09C-B88E-E13B-8133D3B41493}"/>
              </a:ext>
            </a:extLst>
          </p:cNvPr>
          <p:cNvSpPr txBox="1"/>
          <p:nvPr/>
        </p:nvSpPr>
        <p:spPr>
          <a:xfrm>
            <a:off x="7797800" y="6448067"/>
            <a:ext cx="389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3"/>
              </a:rPr>
              <a:t>https://meltdownattack.com/meltdown.pdf</a:t>
            </a:r>
            <a:r>
              <a:rPr lang="en-US" sz="1200" dirty="0">
                <a:latin typeface="Bahnschrift Ligh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32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3089FA-3B6B-0147-5F08-60DC4A442495}"/>
              </a:ext>
            </a:extLst>
          </p:cNvPr>
          <p:cNvSpPr txBox="1">
            <a:spLocks/>
          </p:cNvSpPr>
          <p:nvPr/>
        </p:nvSpPr>
        <p:spPr>
          <a:xfrm>
            <a:off x="1103312" y="1853248"/>
            <a:ext cx="8946541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Phase Two: the Execution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Assuming a gadget made up of just two instructions utilizing two registers </a:t>
            </a:r>
            <a:r>
              <a:rPr lang="en-US" sz="2200">
                <a:latin typeface="Consolas" panose="020B0609020204030204" pitchFamily="49" charset="0"/>
              </a:rPr>
              <a:t>R1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and </a:t>
            </a:r>
            <a:r>
              <a:rPr lang="en-US" sz="2200">
                <a:latin typeface="Consolas" panose="020B0609020204030204" pitchFamily="49" charset="0"/>
              </a:rPr>
              <a:t>R2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secret data </a:t>
            </a:r>
            <a:r>
              <a:rPr lang="en-US" sz="2200">
                <a:latin typeface="Consolas" panose="020B0609020204030204" pitchFamily="49" charset="0"/>
              </a:rPr>
              <a:t>k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is added to the value of </a:t>
            </a:r>
            <a:r>
              <a:rPr lang="en-US" sz="2200">
                <a:latin typeface="Consolas" panose="020B0609020204030204" pitchFamily="49" charset="0"/>
              </a:rPr>
              <a:t>R1</a:t>
            </a:r>
            <a:r>
              <a:rPr lang="en-US" sz="2200">
                <a:latin typeface="Bahnschrift Light SemiCondensed" panose="020B0502040204020203" pitchFamily="34" charset="0"/>
              </a:rPr>
              <a:t> 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and stored in </a:t>
            </a:r>
            <a:r>
              <a:rPr lang="en-US" sz="2200">
                <a:latin typeface="Consolas" panose="020B0609020204030204" pitchFamily="49" charset="0"/>
              </a:rPr>
              <a:t>R2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latin typeface="Consolas" panose="020B0609020204030204" pitchFamily="49" charset="0"/>
              </a:rPr>
              <a:t>R2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is used to access the memory address in </a:t>
            </a:r>
            <a:r>
              <a:rPr lang="en-US" sz="2200">
                <a:latin typeface="Consolas" panose="020B0609020204030204" pitchFamily="49" charset="0"/>
              </a:rPr>
              <a:t>R2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data stored at address </a:t>
            </a:r>
            <a:r>
              <a:rPr lang="en-US" sz="2200">
                <a:latin typeface="Consolas" panose="020B0609020204030204" pitchFamily="49" charset="0"/>
              </a:rPr>
              <a:t>R2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is loaded in cache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Spectre: Variant 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3BF6CB-ABFC-290F-FBA6-B7CEA687F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11" y="404738"/>
            <a:ext cx="5593289" cy="2419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DC2C7F-C3E0-D77B-E018-A9220895EC5F}"/>
              </a:ext>
            </a:extLst>
          </p:cNvPr>
          <p:cNvSpPr txBox="1"/>
          <p:nvPr/>
        </p:nvSpPr>
        <p:spPr>
          <a:xfrm>
            <a:off x="7797800" y="6448067"/>
            <a:ext cx="389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3"/>
              </a:rPr>
              <a:t>https://meltdownattack.com/meltdown.pdf</a:t>
            </a:r>
            <a:r>
              <a:rPr lang="en-US" sz="1200" dirty="0">
                <a:latin typeface="Bahnschrift Ligh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992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3089FA-3B6B-0147-5F08-60DC4A442495}"/>
              </a:ext>
            </a:extLst>
          </p:cNvPr>
          <p:cNvSpPr txBox="1">
            <a:spLocks/>
          </p:cNvSpPr>
          <p:nvPr/>
        </p:nvSpPr>
        <p:spPr>
          <a:xfrm>
            <a:off x="1103312" y="1853248"/>
            <a:ext cx="8946541" cy="439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Phase Three: the Recovery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content of the cache remains affected by the misprediction even after the correct execution resumes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By measuring access times of the cache, it’s possible to identify the affected memory location and retrieve the value of the secret </a:t>
            </a:r>
            <a:r>
              <a:rPr lang="en-US" sz="2200">
                <a:latin typeface="Consolas" panose="020B0609020204030204" pitchFamily="49" charset="0"/>
              </a:rPr>
              <a:t>k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Spectre: Variant 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3BF6CB-ABFC-290F-FBA6-B7CEA687F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11" y="404738"/>
            <a:ext cx="5593289" cy="2419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magine 2" descr="Immagine che contiene testo, dispositivo&#10;&#10;Descrizione generata automaticamente">
            <a:extLst>
              <a:ext uri="{FF2B5EF4-FFF2-40B4-BE49-F238E27FC236}">
                <a16:creationId xmlns:a16="http://schemas.microsoft.com/office/drawing/2014/main" id="{E06E6600-7CCF-77D3-509B-6E455C1C9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3"/>
          <a:stretch/>
        </p:blipFill>
        <p:spPr>
          <a:xfrm>
            <a:off x="479129" y="5182555"/>
            <a:ext cx="5451443" cy="1394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82ACA1-A0C4-0AAD-31E0-4E4BA9A8C3FE}"/>
              </a:ext>
            </a:extLst>
          </p:cNvPr>
          <p:cNvSpPr txBox="1"/>
          <p:nvPr/>
        </p:nvSpPr>
        <p:spPr>
          <a:xfrm>
            <a:off x="7797800" y="6448067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Figures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4"/>
              </a:rPr>
              <a:t>https://meltdownattack.com/meltdown.pdf</a:t>
            </a:r>
            <a:r>
              <a:rPr lang="en-US" sz="1200" dirty="0">
                <a:latin typeface="Bahnschrift Ligh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546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Bahnschrift" panose="020B0502040204020203" pitchFamily="34" charset="0"/>
              </a:rPr>
              <a:t>License Agreement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352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This presentation is licensed under the Creative Commons BY-NC License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To view a copy of the license visit: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2"/>
                </a:solidFill>
                <a:latin typeface="Bahnschrift Light SemiCondensed" panose="020B0502040204020203" pitchFamily="34" charset="0"/>
                <a:hlinkClick r:id="rId2"/>
              </a:rPr>
              <a:t>https://creativecommons.org/licenses/by-nc/4.0/</a:t>
            </a:r>
            <a:endParaRPr lang="en-US" sz="2400" dirty="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 algn="r">
              <a:buNone/>
            </a:pPr>
            <a:endParaRPr lang="en-US" sz="2400" dirty="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Please credit the original authors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4D6EE548-2AFD-7B40-DD26-A03952DEC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96" y="3614474"/>
            <a:ext cx="4627371" cy="16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4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Our implementation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aim of our project was to implement one attack on a real-world platform. We chose: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Spectre: conditional branch misprediction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Raspberry Pi 3 model B: ARM Cortex-A53</a:t>
            </a:r>
          </a:p>
          <a:p>
            <a:pPr marL="457200" lvl="1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7" name="Immagine 6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D931464D-4E92-E432-3EFE-1EC900E1A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9" y="3165513"/>
            <a:ext cx="4739153" cy="3239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07C12E7-633C-EC7E-9896-C0860BCCD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40" y="4315661"/>
            <a:ext cx="2441855" cy="1932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0CEE4F-89B1-300A-5B39-292139E851BA}"/>
              </a:ext>
            </a:extLst>
          </p:cNvPr>
          <p:cNvSpPr txBox="1"/>
          <p:nvPr/>
        </p:nvSpPr>
        <p:spPr>
          <a:xfrm>
            <a:off x="1438544" y="6389893"/>
            <a:ext cx="3071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4"/>
              </a:rPr>
              <a:t>https://meltdownattack.com/</a:t>
            </a:r>
            <a:r>
              <a:rPr lang="en-US" sz="1200" dirty="0">
                <a:latin typeface="Bahnschrift Light SemiCondensed" panose="020B0502040204020203" pitchFamily="34" charset="0"/>
              </a:rPr>
              <a:t>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8E8264-78AA-E096-4590-DF2C2EA66167}"/>
              </a:ext>
            </a:extLst>
          </p:cNvPr>
          <p:cNvSpPr txBox="1"/>
          <p:nvPr/>
        </p:nvSpPr>
        <p:spPr>
          <a:xfrm>
            <a:off x="6416801" y="6405282"/>
            <a:ext cx="3855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5"/>
              </a:rPr>
              <a:t>https://www.pngaaa.com/detail/2839047</a:t>
            </a:r>
            <a:r>
              <a:rPr lang="en-US" sz="1200" dirty="0">
                <a:latin typeface="Bahnschrift Ligh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305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it-IT" sz="4800">
                <a:latin typeface="Bahnschrift" panose="020B0502040204020203" pitchFamily="34" charset="0"/>
              </a:rPr>
              <a:t>Inside the </a:t>
            </a:r>
            <a:r>
              <a:rPr lang="en-US" sz="4800">
                <a:latin typeface="Bahnschrift" panose="020B0502040204020203" pitchFamily="34" charset="0"/>
              </a:rPr>
              <a:t>Raspberry</a:t>
            </a:r>
            <a:r>
              <a:rPr lang="it-IT" sz="4800">
                <a:latin typeface="Bahnschrift" panose="020B0502040204020203" pitchFamily="34" charset="0"/>
              </a:rPr>
              <a:t> Pi 3B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First, let’s see in detail the parts of the system that we’ll need to interact with during the attack: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Cache memory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Branch History Registers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Pattern History Tables</a:t>
            </a:r>
          </a:p>
          <a:p>
            <a:pPr marL="457200" lvl="1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429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Inside the Raspberry Pi 3B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First, let’s see in detail the parts of the system that we’ll need to interact with during the attack: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Cache memory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Branch History Registers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Pattern History Tables</a:t>
            </a:r>
          </a:p>
          <a:p>
            <a:pPr marL="457200" lvl="1" indent="0">
              <a:buNone/>
            </a:pPr>
            <a:endParaRPr lang="en-US" sz="2400" dirty="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491045-3BB7-0C5A-5AC4-E4CD8701AE26}"/>
              </a:ext>
            </a:extLst>
          </p:cNvPr>
          <p:cNvSpPr txBox="1"/>
          <p:nvPr/>
        </p:nvSpPr>
        <p:spPr>
          <a:xfrm>
            <a:off x="5658416" y="2908404"/>
            <a:ext cx="5430272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32KB of L1 cache made up of lines of 64 bytes. L2 cache is present but disabled on our system. The mapping is 4-way set associative and exploits a pseudo-random replacement policy within each set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0E7648-B3BF-22CB-A7BD-108C273D2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t="13344" r="2333" b="2848"/>
          <a:stretch/>
        </p:blipFill>
        <p:spPr>
          <a:xfrm>
            <a:off x="646111" y="4338495"/>
            <a:ext cx="4555104" cy="2444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FF63880-0689-2482-C3D0-9480FC31B742}"/>
              </a:ext>
            </a:extLst>
          </p:cNvPr>
          <p:cNvSpPr txBox="1"/>
          <p:nvPr/>
        </p:nvSpPr>
        <p:spPr>
          <a:xfrm>
            <a:off x="4268788" y="6414451"/>
            <a:ext cx="6819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3"/>
              </a:rPr>
              <a:t>https://en.m.wikipedia.org/wiki/File:Set_Associative_Cache.svg</a:t>
            </a:r>
            <a:r>
              <a:rPr lang="en-US" sz="1200" dirty="0">
                <a:latin typeface="Bahnschrift Ligh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679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Inside the Raspberry Pi 3B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First, let’s see in detail the parts of the system that we’ll need to interact with during the attack: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Cache memory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Branch History Registers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Pattern History Tables</a:t>
            </a:r>
          </a:p>
          <a:p>
            <a:pPr marL="457200" lvl="1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491045-3BB7-0C5A-5AC4-E4CD8701AE26}"/>
              </a:ext>
            </a:extLst>
          </p:cNvPr>
          <p:cNvSpPr txBox="1"/>
          <p:nvPr/>
        </p:nvSpPr>
        <p:spPr>
          <a:xfrm>
            <a:off x="5658416" y="2908404"/>
            <a:ext cx="543027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Abbreviated as </a:t>
            </a:r>
            <a:r>
              <a:rPr lang="en-US" sz="220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BHRs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, an array of 3 10-bit shift registers storing the outcomes of the last branches. Each branch operation is mapped to one of the 3 registers  by performing the operation:	</a:t>
            </a:r>
            <a:r>
              <a:rPr lang="en-US" sz="2200">
                <a:latin typeface="Consolas" panose="020B0609020204030204" pitchFamily="49" charset="0"/>
              </a:rPr>
              <a:t>address mod 3</a:t>
            </a:r>
          </a:p>
          <a:p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When the outcome of a branch is known, the register content is shifted left and a new bit representing to the branch outcome is inserted as the </a:t>
            </a:r>
            <a:r>
              <a:rPr lang="en-US" sz="22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LSb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4830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Inside the Raspberry Pi 3B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First, let’s see in detail the parts of the system that we’ll need to interact with during the attack: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Cache memory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Branch History Registers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Pattern History Tables</a:t>
            </a:r>
          </a:p>
          <a:p>
            <a:pPr marL="457200" lvl="1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491045-3BB7-0C5A-5AC4-E4CD8701AE26}"/>
              </a:ext>
            </a:extLst>
          </p:cNvPr>
          <p:cNvSpPr txBox="1"/>
          <p:nvPr/>
        </p:nvSpPr>
        <p:spPr>
          <a:xfrm>
            <a:off x="5658416" y="2908404"/>
            <a:ext cx="5430272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Abbreviated as </a:t>
            </a:r>
            <a:r>
              <a:rPr lang="en-US" sz="220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PHTs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, an array of 3 tables of 1024 elements each. Each BHR corresponds to one PHT. The elements of the PHTs are 2-bit saturating counters in which the </a:t>
            </a:r>
            <a:r>
              <a:rPr lang="en-US" sz="22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LSb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implements a confidence level (strong/weak) related to the outcome of the branch (taken/untaken) stored in the </a:t>
            </a:r>
            <a:r>
              <a:rPr lang="en-US" sz="22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MSb</a:t>
            </a:r>
            <a:endParaRPr lang="en-US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41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The Attack: 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For the </a:t>
            </a:r>
            <a:r>
              <a:rPr lang="en-US" sz="24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Spectre</a:t>
            </a:r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attack to work we must focus on the following characteristics: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address of the branching instruction points to a specific BHR register and a specific PHT 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entry of the chosen PHT is determined by the function                        </a:t>
            </a:r>
            <a:r>
              <a:rPr lang="en-US" sz="2200" err="1">
                <a:latin typeface="Consolas" panose="020B0609020204030204" pitchFamily="49" charset="0"/>
              </a:rPr>
              <a:t>branch_addr</a:t>
            </a:r>
            <a:r>
              <a:rPr lang="en-US" sz="2200">
                <a:latin typeface="Consolas" panose="020B0609020204030204" pitchFamily="49" charset="0"/>
              </a:rPr>
              <a:t> ⊕ </a:t>
            </a:r>
            <a:r>
              <a:rPr lang="en-US" sz="2200" err="1">
                <a:latin typeface="Consolas" panose="020B0609020204030204" pitchFamily="49" charset="0"/>
              </a:rPr>
              <a:t>BHR</a:t>
            </a:r>
            <a:r>
              <a:rPr lang="en-US" sz="2200" baseline="-25000" err="1">
                <a:latin typeface="Consolas" panose="020B0609020204030204" pitchFamily="49" charset="0"/>
              </a:rPr>
              <a:t>branch_addr</a:t>
            </a:r>
            <a:r>
              <a:rPr lang="en-US" sz="2200">
                <a:latin typeface="Consolas" panose="020B0609020204030204" pitchFamily="49" charset="0"/>
              </a:rPr>
              <a:t> 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so the BHR value must be forced to a known value</a:t>
            </a:r>
            <a:endParaRPr lang="en-US" sz="2200" b="1">
              <a:latin typeface="Consolas" panose="020B0609020204030204" pitchFamily="49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value of the specific PHT entry accessed decides the prediction of the branch, so it must be forced to a known value</a:t>
            </a:r>
            <a:endParaRPr lang="en-US" sz="20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457200" lvl="1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534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The Attack: 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509836" cy="4195481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dependency of the previous blocks can be visualized in this diagram: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BHR and PHT are selected by the address of the branch instruction (mod 3)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entry in the selected PHT is calculated thanks to the address and BHR</a:t>
            </a:r>
            <a:endParaRPr lang="en-US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457200" lvl="1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695586-FCD2-38F2-A8E1-C3F84EC48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918" y="1617551"/>
            <a:ext cx="5802971" cy="4630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14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The Attack: 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first step is to set the contents of the BHR and PHT related to the branch address to the needed values to carry out the malicious cache read: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BHR with unknown content, is overwritten to an all-zero value by calling the victim code 10 times. The result is </a:t>
            </a:r>
            <a:r>
              <a:rPr lang="en-US" sz="2200" err="1">
                <a:latin typeface="Consolas" panose="020B0609020204030204" pitchFamily="49" charset="0"/>
              </a:rPr>
              <a:t>BHR</a:t>
            </a:r>
            <a:r>
              <a:rPr lang="en-US" sz="2200" baseline="-25000" err="1">
                <a:latin typeface="Consolas" panose="020B0609020204030204" pitchFamily="49" charset="0"/>
              </a:rPr>
              <a:t>branch_addr</a:t>
            </a:r>
            <a:r>
              <a:rPr lang="en-US" sz="2200">
                <a:latin typeface="Consolas" panose="020B0609020204030204" pitchFamily="49" charset="0"/>
              </a:rPr>
              <a:t>= 0x00</a:t>
            </a:r>
            <a:endParaRPr lang="en-US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At this point, the PHT entry can be easily identified:                                                      </a:t>
            </a:r>
            <a:r>
              <a:rPr lang="en-US" sz="2200" err="1">
                <a:latin typeface="Consolas" panose="020B0609020204030204" pitchFamily="49" charset="0"/>
              </a:rPr>
              <a:t>branch_addr</a:t>
            </a:r>
            <a:r>
              <a:rPr lang="en-US" sz="2200">
                <a:latin typeface="Consolas" panose="020B0609020204030204" pitchFamily="49" charset="0"/>
              </a:rPr>
              <a:t> ⊕ </a:t>
            </a:r>
            <a:r>
              <a:rPr lang="en-US" sz="2200" err="1">
                <a:latin typeface="Consolas" panose="020B0609020204030204" pitchFamily="49" charset="0"/>
              </a:rPr>
              <a:t>BHR</a:t>
            </a:r>
            <a:r>
              <a:rPr lang="en-US" sz="2200" baseline="-25000" err="1">
                <a:latin typeface="Consolas" panose="020B0609020204030204" pitchFamily="49" charset="0"/>
              </a:rPr>
              <a:t>branch_addr</a:t>
            </a:r>
            <a:r>
              <a:rPr lang="en-US" sz="2200">
                <a:latin typeface="Consolas" panose="020B0609020204030204" pitchFamily="49" charset="0"/>
              </a:rPr>
              <a:t> = </a:t>
            </a:r>
            <a:r>
              <a:rPr lang="en-US" sz="2200" err="1">
                <a:latin typeface="Consolas" panose="020B0609020204030204" pitchFamily="49" charset="0"/>
              </a:rPr>
              <a:t>branch_addr</a:t>
            </a:r>
            <a:endParaRPr lang="en-US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3 more calls are needed to migrate the value of the PHT entry from state </a:t>
            </a:r>
            <a:r>
              <a:rPr lang="en-US" sz="2200">
                <a:latin typeface="Consolas" panose="020B0609020204030204" pitchFamily="49" charset="0"/>
              </a:rPr>
              <a:t>11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(strongly taken) to the state </a:t>
            </a:r>
            <a:r>
              <a:rPr lang="en-US" sz="2200">
                <a:latin typeface="Consolas" panose="020B0609020204030204" pitchFamily="49" charset="0"/>
              </a:rPr>
              <a:t>00</a:t>
            </a:r>
            <a:r>
              <a:rPr lang="en-US" sz="2200">
                <a:latin typeface="Bahnschrift Light SemiCondensed" panose="020B0502040204020203" pitchFamily="34" charset="0"/>
              </a:rPr>
              <a:t> 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(strongly untaken)</a:t>
            </a: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endParaRPr lang="en-US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457200" lvl="1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002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The Attack: 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Branch Prediction Unit is now poisoned but that’s not enough: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cache is now flushed of the values that would disrupt the branch prediction speculation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An additional 10 dummy instructions are called to make sure that the contents of the BHR weren’t altered during the cache flush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457200" lvl="1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169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The Attack: Execution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At this point the setup phase is complete and the </a:t>
            </a:r>
            <a:r>
              <a:rPr lang="en-US" sz="24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Spectre</a:t>
            </a:r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attack can be executed: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malicious code reading the secret data is called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Thanks to the value of the BHR and PHT, the wrong prediction is made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Thanks to the cache flush, the </a:t>
            </a:r>
            <a:r>
              <a:rPr lang="en-US" sz="22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mispredicted</a:t>
            </a: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branch has enough time to access the secret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secret data is retrieved and used to modify the cache</a:t>
            </a:r>
          </a:p>
          <a:p>
            <a:pPr marL="457200" lvl="1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12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Bahnschrift" panose="020B0502040204020203" pitchFamily="34" charset="0"/>
              </a:rPr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What are Meltdown and Spectre</a:t>
            </a: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How does Meltdown work?</a:t>
            </a: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What about Spectre?</a:t>
            </a: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Our implementation</a:t>
            </a: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Conclusions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AE08BE-5503-83A0-2291-BCADDE81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516" y="1465089"/>
            <a:ext cx="1819372" cy="353966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AF21F3-A6E2-08B9-39D8-1AA7D50CF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05" y="2674740"/>
            <a:ext cx="2479542" cy="29518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25B4CC-154A-D9CB-DAEB-F93B37E19A5E}"/>
              </a:ext>
            </a:extLst>
          </p:cNvPr>
          <p:cNvSpPr txBox="1"/>
          <p:nvPr/>
        </p:nvSpPr>
        <p:spPr>
          <a:xfrm>
            <a:off x="8581733" y="6448067"/>
            <a:ext cx="310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Figures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4"/>
              </a:rPr>
              <a:t>https://meltdownattack.com/</a:t>
            </a:r>
            <a:r>
              <a:rPr lang="en-US" sz="1200" dirty="0">
                <a:latin typeface="Bahnschrift Light SemiCondensed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5560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The Attack: Recovery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attack is almost complete, the attacker can now retrieve the secret data thanks to a timing analysis: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performance timer is started using the function </a:t>
            </a:r>
            <a:r>
              <a:rPr lang="en-US" sz="2200">
                <a:latin typeface="Consolas" panose="020B0609020204030204" pitchFamily="49" charset="0"/>
              </a:rPr>
              <a:t>rdtsc32()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cache lines are accessed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performance timer is stopped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By calculating the time taken to access the cache data, the secret data can be discovered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35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The Attack: What else?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Our implementation of the attack works well only on a single-core system. This is because of the lack of multiple layers of the cache.</a:t>
            </a: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We managed to create an additional attack aimed at a multi-core system with an additional constraint: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process must be bound to a specific core for the attack to work correctly</a:t>
            </a: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73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ahnschrift" panose="020B0502040204020203" pitchFamily="34" charset="0"/>
              </a:rPr>
              <a:t>The Attack: What else?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Unfortunately, the multi-core attack just mentioned is not successful as the single-core described before: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setup, similar to the single-core version, goes as planned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cache read works correctly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speculative access to the data fails</a:t>
            </a: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exact nature of this issue is unknown and further research and testing are needed</a:t>
            </a: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232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2081A9-6C15-C546-34BD-143747AF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latin typeface="Bahnschrift" panose="020B0502040204020203" pitchFamily="34" charset="0"/>
              </a:rPr>
              <a:t>Setup of the lab </a:t>
            </a:r>
            <a:r>
              <a:rPr lang="it-IT" sz="4800" dirty="0" err="1">
                <a:latin typeface="Bahnschrift" panose="020B0502040204020203" pitchFamily="34" charset="0"/>
              </a:rPr>
              <a:t>environment</a:t>
            </a:r>
            <a:endParaRPr lang="it-IT" sz="4800" dirty="0">
              <a:latin typeface="Bahnschrift" panose="020B0502040204020203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ABA49D-9F75-8D4E-236D-DACDC51D0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98060"/>
            <a:ext cx="8946541" cy="503336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Some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preliminary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steps are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required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for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experience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(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all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code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provided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in a folder):</a:t>
            </a:r>
          </a:p>
          <a:p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Install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an OS with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memory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protection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on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Raspberry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(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Raspbian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) or build a custom image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using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Poky</a:t>
            </a:r>
            <a:endParaRPr lang="it-IT" dirty="0">
              <a:solidFill>
                <a:schemeClr val="tx2"/>
              </a:solidFill>
              <a:latin typeface="Bahnschrift Light SemiCondensed"/>
            </a:endParaRPr>
          </a:p>
          <a:p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Set the CPU clock speed to a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fixed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value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and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adjust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memory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frequency (1 GHz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both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,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it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also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works with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different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settings and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dynamic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memory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settings)</a:t>
            </a:r>
          </a:p>
          <a:p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Install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a kernel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module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to abilitate access to PMU from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thread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mode (EL0)</a:t>
            </a:r>
            <a:r>
              <a:rPr lang="it-IT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 (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a</a:t>
            </a:r>
            <a:r>
              <a:rPr lang="it-IT" sz="1700" dirty="0" err="1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dd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it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 to </a:t>
            </a:r>
            <a:r>
              <a:rPr lang="it-IT" sz="1700" dirty="0">
                <a:latin typeface="Consolas" panose="020B0609020204030204" pitchFamily="49" charset="0"/>
                <a:ea typeface="+mj-lt"/>
                <a:cs typeface="+mj-lt"/>
              </a:rPr>
              <a:t>/use/</a:t>
            </a:r>
            <a:r>
              <a:rPr lang="it-IT" sz="1700" dirty="0" err="1">
                <a:latin typeface="Consolas" panose="020B0609020204030204" pitchFamily="49" charset="0"/>
                <a:ea typeface="+mj-lt"/>
                <a:cs typeface="+mj-lt"/>
              </a:rPr>
              <a:t>lib</a:t>
            </a:r>
            <a:r>
              <a:rPr lang="it-IT" sz="1700" dirty="0">
                <a:latin typeface="Consolas" panose="020B0609020204030204" pitchFamily="49" charset="0"/>
                <a:ea typeface="+mj-lt"/>
                <a:cs typeface="+mj-lt"/>
              </a:rPr>
              <a:t>/$(</a:t>
            </a:r>
            <a:r>
              <a:rPr lang="it-IT" sz="1700" dirty="0" err="1">
                <a:latin typeface="Consolas" panose="020B0609020204030204" pitchFamily="49" charset="0"/>
                <a:ea typeface="+mj-lt"/>
                <a:cs typeface="+mj-lt"/>
              </a:rPr>
              <a:t>uname</a:t>
            </a:r>
            <a:r>
              <a:rPr lang="it-IT" sz="1700" dirty="0">
                <a:latin typeface="Consolas" panose="020B0609020204030204" pitchFamily="49" charset="0"/>
                <a:ea typeface="+mj-lt"/>
                <a:cs typeface="+mj-lt"/>
              </a:rPr>
              <a:t> -r)/kernel/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..., </a:t>
            </a:r>
            <a:r>
              <a:rPr lang="it-IT" sz="1700" dirty="0" err="1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add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its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 name to </a:t>
            </a:r>
            <a:r>
              <a:rPr lang="it-IT" sz="1700" dirty="0">
                <a:latin typeface="Consolas" panose="020B0609020204030204" pitchFamily="49" charset="0"/>
                <a:ea typeface="+mj-lt"/>
                <a:cs typeface="+mj-lt"/>
              </a:rPr>
              <a:t>/</a:t>
            </a:r>
            <a:r>
              <a:rPr lang="it-IT" sz="1700" dirty="0" err="1">
                <a:latin typeface="Consolas" panose="020B0609020204030204" pitchFamily="49" charset="0"/>
                <a:ea typeface="+mj-lt"/>
                <a:cs typeface="+mj-lt"/>
              </a:rPr>
              <a:t>etc</a:t>
            </a:r>
            <a:r>
              <a:rPr lang="it-IT" sz="1700" dirty="0">
                <a:latin typeface="Consolas" panose="020B0609020204030204" pitchFamily="49" charset="0"/>
                <a:ea typeface="+mj-lt"/>
                <a:cs typeface="+mj-lt"/>
              </a:rPr>
              <a:t>/</a:t>
            </a:r>
            <a:r>
              <a:rPr lang="it-IT" sz="1700" dirty="0" err="1">
                <a:latin typeface="Consolas" panose="020B0609020204030204" pitchFamily="49" charset="0"/>
                <a:ea typeface="+mj-lt"/>
                <a:cs typeface="+mj-lt"/>
              </a:rPr>
              <a:t>modules</a:t>
            </a:r>
            <a:r>
              <a:rPr lang="it-IT" sz="1700" dirty="0">
                <a:latin typeface="Consolas" panose="020B0609020204030204" pitchFamily="49" charset="0"/>
                <a:ea typeface="+mj-lt"/>
                <a:cs typeface="+mj-lt"/>
              </a:rPr>
              <a:t>/</a:t>
            </a:r>
            <a:r>
              <a:rPr lang="it-IT" sz="1700" dirty="0" err="1">
                <a:latin typeface="Consolas" panose="020B0609020204030204" pitchFamily="49" charset="0"/>
                <a:ea typeface="+mj-lt"/>
                <a:cs typeface="+mj-lt"/>
              </a:rPr>
              <a:t>module.conf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, </a:t>
            </a:r>
            <a:r>
              <a:rPr lang="it-IT" sz="1700" dirty="0" err="1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run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 "</a:t>
            </a:r>
            <a:r>
              <a:rPr lang="it-IT" sz="1700" dirty="0">
                <a:latin typeface="Consolas" panose="020B0609020204030204" pitchFamily="49" charset="0"/>
                <a:ea typeface="+mj-lt"/>
                <a:cs typeface="+mj-lt"/>
              </a:rPr>
              <a:t>sudo </a:t>
            </a:r>
            <a:r>
              <a:rPr lang="it-IT" sz="1700" dirty="0" err="1">
                <a:latin typeface="Consolas" panose="020B0609020204030204" pitchFamily="49" charset="0"/>
                <a:ea typeface="+mj-lt"/>
                <a:cs typeface="+mj-lt"/>
              </a:rPr>
              <a:t>dmprobe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", make sure the </a:t>
            </a:r>
            <a:r>
              <a:rPr lang="it-IT" sz="1700" dirty="0" err="1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module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 can be </a:t>
            </a:r>
            <a:r>
              <a:rPr lang="it-IT" sz="1700" dirty="0" err="1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loaded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manually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using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 </a:t>
            </a:r>
            <a:r>
              <a:rPr lang="it-IT" sz="1700" dirty="0" err="1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modprobe</a:t>
            </a:r>
            <a:r>
              <a:rPr lang="it-IT" sz="1700" dirty="0">
                <a:solidFill>
                  <a:schemeClr val="tx2"/>
                </a:solidFill>
                <a:latin typeface="Bahnschrift Light SemiCondensed"/>
                <a:ea typeface="+mj-lt"/>
                <a:cs typeface="+mj-lt"/>
              </a:rPr>
              <a:t>)</a:t>
            </a:r>
            <a:endParaRPr lang="it-IT" sz="1700" dirty="0">
              <a:solidFill>
                <a:schemeClr val="tx2"/>
              </a:solidFill>
              <a:latin typeface="Bahnschrift Light SemiCondensed"/>
            </a:endParaRPr>
          </a:p>
          <a:p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Retrieve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the code from the folder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that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we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provide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and compile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it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using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makefile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included</a:t>
            </a:r>
            <a:endParaRPr lang="it-IT" dirty="0">
              <a:solidFill>
                <a:schemeClr val="tx2"/>
              </a:solidFill>
              <a:latin typeface="Bahnschrift Light SemiCondensed"/>
            </a:endParaRPr>
          </a:p>
          <a:p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Adjust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alignment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of the dummy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branches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in the code by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inspecting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objdump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of the project: make sure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that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you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insert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a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number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of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NOPs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before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the dummy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branches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such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that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address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of the first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branch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modulo 3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is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equal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to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address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of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branch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in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victim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code modulo 3</a:t>
            </a:r>
          </a:p>
          <a:p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To play a bit with the code: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try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add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some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strings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after array1 (or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change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contents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of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string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s) to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see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if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they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are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read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!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6615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6F4142-E66A-8111-FCF1-387059D8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latin typeface="Bahnschrift" panose="020B0502040204020203" pitchFamily="34" charset="0"/>
              </a:rPr>
              <a:t>Self </a:t>
            </a:r>
            <a:r>
              <a:rPr lang="it-IT" sz="4800" dirty="0" err="1">
                <a:latin typeface="Bahnschrift" panose="020B0502040204020203" pitchFamily="34" charset="0"/>
              </a:rPr>
              <a:t>evaluation</a:t>
            </a:r>
            <a:r>
              <a:rPr lang="it-IT" sz="4800" dirty="0">
                <a:latin typeface="Bahnschrift" panose="020B0502040204020203" pitchFamily="34" charset="0"/>
              </a:rPr>
              <a:t> </a:t>
            </a:r>
            <a:r>
              <a:rPr lang="it-IT" sz="4800" dirty="0" err="1">
                <a:latin typeface="Bahnschrift" panose="020B0502040204020203" pitchFamily="34" charset="0"/>
              </a:rPr>
              <a:t>exercises</a:t>
            </a:r>
            <a:r>
              <a:rPr lang="it-IT" sz="4800" dirty="0">
                <a:latin typeface="Bahnschrift" panose="020B0502040204020203" pitchFamily="34" charset="0"/>
              </a:rPr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39D31F-7721-8C9E-5BCD-1EDD62566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99776"/>
            <a:ext cx="8946541" cy="507884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Try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replicate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original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Spectre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attack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in ARM by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replacing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code in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victim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with:</a:t>
            </a:r>
            <a:endParaRPr lang="it-IT" sz="2400" dirty="0">
              <a:solidFill>
                <a:schemeClr val="tx2"/>
              </a:solidFill>
              <a:latin typeface="Bahnschrift Light SemiCondensed"/>
              <a:ea typeface="+mj-lt"/>
              <a:cs typeface="+mj-lt"/>
            </a:endParaRPr>
          </a:p>
          <a:p>
            <a:pPr marL="0" indent="0">
              <a:buNone/>
            </a:pPr>
            <a:r>
              <a:rPr lang="it-IT" dirty="0">
                <a:latin typeface="Bahnschrift Light SemiCondensed"/>
                <a:ea typeface="+mj-lt"/>
                <a:cs typeface="+mj-lt"/>
              </a:rPr>
              <a:t>    	 </a:t>
            </a:r>
            <a:r>
              <a:rPr lang="it-IT" dirty="0">
                <a:latin typeface="Consolas" panose="020B0609020204030204" pitchFamily="49" charset="0"/>
                <a:ea typeface="+mj-lt"/>
                <a:cs typeface="+mj-lt"/>
              </a:rPr>
              <a:t>LDR X5,[X0]</a:t>
            </a:r>
            <a:endParaRPr lang="it-IT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ea typeface="+mj-lt"/>
                <a:cs typeface="+mj-lt"/>
              </a:rPr>
              <a:t>    CMP X4,X5</a:t>
            </a:r>
            <a:endParaRPr lang="it-IT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ea typeface="+mj-lt"/>
                <a:cs typeface="+mj-lt"/>
              </a:rPr>
              <a:t>    BGE </a:t>
            </a:r>
            <a:r>
              <a:rPr lang="it-IT" dirty="0" err="1">
                <a:latin typeface="Consolas" panose="020B0609020204030204" pitchFamily="49" charset="0"/>
                <a:ea typeface="+mj-lt"/>
                <a:cs typeface="+mj-lt"/>
              </a:rPr>
              <a:t>wrong_x</a:t>
            </a:r>
            <a:endParaRPr lang="it-IT" dirty="0">
              <a:latin typeface="Consolas" panose="020B0609020204030204" pitchFamily="49" charset="0"/>
              <a:ea typeface="+mj-lt"/>
              <a:cs typeface="+mj-lt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ea typeface="+mj-lt"/>
                <a:cs typeface="+mj-lt"/>
              </a:rPr>
              <a:t>    LDRB W1,[X1,X4]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ea typeface="+mj-lt"/>
                <a:cs typeface="+mj-lt"/>
              </a:rPr>
              <a:t>    AND X1, X1, X7 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ea typeface="+mj-lt"/>
                <a:cs typeface="+mj-lt"/>
              </a:rPr>
              <a:t>    LSR X1, X1, X3 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ea typeface="+mj-lt"/>
                <a:cs typeface="+mj-lt"/>
              </a:rPr>
              <a:t>    LSL X1, X1, #12    </a:t>
            </a:r>
            <a:endParaRPr lang="it-IT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ea typeface="+mj-lt"/>
                <a:cs typeface="+mj-lt"/>
              </a:rPr>
              <a:t>    LDRB W2,[X2,X1]</a:t>
            </a:r>
          </a:p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(in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this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way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we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are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putting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both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levels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of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memory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accesses inside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speculation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,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thus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replicating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the idea of the </a:t>
            </a:r>
            <a:r>
              <a:rPr lang="it-IT" dirty="0" err="1">
                <a:solidFill>
                  <a:schemeClr val="tx2"/>
                </a:solidFill>
                <a:latin typeface="Bahnschrift Light SemiCondensed"/>
              </a:rPr>
              <a:t>original</a:t>
            </a:r>
            <a:r>
              <a:rPr lang="it-IT" dirty="0">
                <a:solidFill>
                  <a:schemeClr val="tx2"/>
                </a:solidFill>
                <a:latin typeface="Bahnschrift Light SemiCondensed"/>
              </a:rPr>
              <a:t> Spectre)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Does the code work?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Why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or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why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not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3466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82186E-D347-BE21-35F8-5DDC4BF9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latin typeface="Bahnschrift" panose="020B0502040204020203" pitchFamily="34" charset="0"/>
              </a:rPr>
              <a:t>Self </a:t>
            </a:r>
            <a:r>
              <a:rPr lang="it-IT" sz="4800" dirty="0" err="1">
                <a:latin typeface="Bahnschrift" panose="020B0502040204020203" pitchFamily="34" charset="0"/>
              </a:rPr>
              <a:t>evaluation</a:t>
            </a:r>
            <a:r>
              <a:rPr lang="it-IT" sz="4800" dirty="0">
                <a:latin typeface="Bahnschrift" panose="020B0502040204020203" pitchFamily="34" charset="0"/>
              </a:rPr>
              <a:t> </a:t>
            </a:r>
            <a:r>
              <a:rPr lang="it-IT" sz="4800" dirty="0" err="1">
                <a:latin typeface="Bahnschrift" panose="020B0502040204020203" pitchFamily="34" charset="0"/>
              </a:rPr>
              <a:t>exercises</a:t>
            </a:r>
            <a:r>
              <a:rPr lang="it-IT" sz="4800" dirty="0">
                <a:latin typeface="Bahnschrift" panose="020B0502040204020203" pitchFamily="34" charset="0"/>
              </a:rPr>
              <a:t>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2FEE80-2AA1-BF76-C934-DC166EDA3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71919"/>
            <a:ext cx="8946541" cy="47397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>
                <a:solidFill>
                  <a:schemeClr val="tx2"/>
                </a:solidFill>
                <a:latin typeface="Bahnschrift Light SemiCondensed"/>
              </a:rPr>
              <a:t>Try to change the following characteristics of the code and comment the results obtained:</a:t>
            </a:r>
          </a:p>
          <a:p>
            <a:r>
              <a:rPr lang="it-IT" sz="2400">
                <a:solidFill>
                  <a:schemeClr val="tx2"/>
                </a:solidFill>
                <a:latin typeface="Bahnschrift Light SemiCondensed"/>
              </a:rPr>
              <a:t>Number of mistraining cycles : choose a number greater than 13 and another one smaller, what happens in the two cases?</a:t>
            </a:r>
          </a:p>
          <a:p>
            <a:r>
              <a:rPr lang="it-IT" sz="2400">
                <a:solidFill>
                  <a:schemeClr val="tx2"/>
                </a:solidFill>
                <a:latin typeface="Bahnschrift Light SemiCondensed"/>
              </a:rPr>
              <a:t>Number of alignment NOPs</a:t>
            </a:r>
          </a:p>
          <a:p>
            <a:r>
              <a:rPr lang="it-IT" sz="2400">
                <a:solidFill>
                  <a:schemeClr val="tx2"/>
                </a:solidFill>
                <a:latin typeface="Bahnschrift Light SemiCondensed"/>
              </a:rPr>
              <a:t>Level of optimization for the compiling process</a:t>
            </a:r>
          </a:p>
          <a:p>
            <a:r>
              <a:rPr lang="it-IT" sz="2400">
                <a:solidFill>
                  <a:schemeClr val="tx2"/>
                </a:solidFill>
                <a:latin typeface="Bahnschrift Light SemiCondensed"/>
              </a:rPr>
              <a:t>Try to increase the operations done inside the speculation (for example by adding some unoptimized NOPs): does the code still work or the time is not enough for the read from memory to happen? </a:t>
            </a:r>
            <a:endParaRPr lang="it-IT">
              <a:solidFill>
                <a:schemeClr val="tx2"/>
              </a:solidFill>
              <a:latin typeface="Bahnschrift Light SemiCondensed"/>
            </a:endParaRPr>
          </a:p>
          <a:p>
            <a:endParaRPr lang="it-IT">
              <a:solidFill>
                <a:srgbClr val="CEDBE6"/>
              </a:solidFill>
              <a:latin typeface="Bahnschrift Light SemiCondensed"/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813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AA4CFB-156C-2766-1D47-6B9FE055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latin typeface="Bahnschrift" panose="020B0502040204020203" pitchFamily="34" charset="0"/>
              </a:rPr>
              <a:t>Self </a:t>
            </a:r>
            <a:r>
              <a:rPr lang="it-IT" sz="4800" dirty="0" err="1">
                <a:latin typeface="Bahnschrift" panose="020B0502040204020203" pitchFamily="34" charset="0"/>
              </a:rPr>
              <a:t>evaluation</a:t>
            </a:r>
            <a:r>
              <a:rPr lang="it-IT" sz="4800" dirty="0">
                <a:latin typeface="Bahnschrift" panose="020B0502040204020203" pitchFamily="34" charset="0"/>
              </a:rPr>
              <a:t> </a:t>
            </a:r>
            <a:r>
              <a:rPr lang="it-IT" sz="4800" dirty="0" err="1">
                <a:latin typeface="Bahnschrift" panose="020B0502040204020203" pitchFamily="34" charset="0"/>
              </a:rPr>
              <a:t>exercises</a:t>
            </a:r>
            <a:r>
              <a:rPr lang="it-IT" sz="4800" dirty="0">
                <a:latin typeface="Bahnschrift" panose="020B0502040204020203" pitchFamily="34" charset="0"/>
              </a:rPr>
              <a:t>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37CE5E-48DD-B326-F07C-B3E22318C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Try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implement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a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mechanism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able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read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multiple bits from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selected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bytes.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This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requires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another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strategy,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different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from the one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we've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explained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during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experience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(the one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able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read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only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one bit).</a:t>
            </a:r>
          </a:p>
          <a:p>
            <a:pPr marL="0" indent="0">
              <a:buNone/>
            </a:pPr>
            <a:endParaRPr lang="it-IT" sz="2400" dirty="0">
              <a:solidFill>
                <a:schemeClr val="tx2"/>
              </a:solidFill>
              <a:latin typeface="Bahnschrift Light SemiCondensed"/>
            </a:endParaRPr>
          </a:p>
          <a:p>
            <a:pPr marL="0" indent="0">
              <a:buNone/>
            </a:pPr>
            <a:r>
              <a:rPr lang="it-IT" sz="2400" dirty="0" err="1">
                <a:solidFill>
                  <a:schemeClr val="tx2"/>
                </a:solidFill>
                <a:latin typeface="Bahnschrift SemiBold SemiConden" panose="020B0502040204020203" pitchFamily="34" charset="0"/>
              </a:rPr>
              <a:t>Hint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: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try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randomize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accesses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within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a single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memory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page, so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that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prefetch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algorithm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can't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keep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track of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accessed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lines.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If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possible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,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try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find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a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better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randomization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algorithm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than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one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presented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in the paper.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8338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30752A-187A-776A-0919-FAE6515E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latin typeface="Bahnschrift" panose="020B0502040204020203" pitchFamily="34" charset="0"/>
              </a:rPr>
              <a:t>Self </a:t>
            </a:r>
            <a:r>
              <a:rPr lang="it-IT" sz="4800" dirty="0" err="1">
                <a:latin typeface="Bahnschrift" panose="020B0502040204020203" pitchFamily="34" charset="0"/>
              </a:rPr>
              <a:t>evaluation</a:t>
            </a:r>
            <a:r>
              <a:rPr lang="it-IT" sz="4800" dirty="0">
                <a:latin typeface="Bahnschrift" panose="020B0502040204020203" pitchFamily="34" charset="0"/>
              </a:rPr>
              <a:t> </a:t>
            </a:r>
            <a:r>
              <a:rPr lang="it-IT" sz="4800" dirty="0" err="1">
                <a:latin typeface="Bahnschrift" panose="020B0502040204020203" pitchFamily="34" charset="0"/>
              </a:rPr>
              <a:t>exercises</a:t>
            </a:r>
            <a:r>
              <a:rPr lang="it-IT" sz="4800" dirty="0">
                <a:latin typeface="Bahnschrift" panose="020B0502040204020203" pitchFamily="34" charset="0"/>
              </a:rPr>
              <a:t> (4)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8E6AC1-2F2E-8B2A-406D-29680FC6F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Try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find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an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attack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able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measure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access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latency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that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avoids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creating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misses.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Among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ones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that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are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possible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there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Flush+Flush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,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introduced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one of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possible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attacks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for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implementations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of Spectre.</a:t>
            </a:r>
          </a:p>
          <a:p>
            <a:pPr marL="0" indent="0">
              <a:buNone/>
            </a:pPr>
            <a:endParaRPr lang="it-IT" sz="2400" dirty="0">
              <a:solidFill>
                <a:schemeClr val="tx2"/>
              </a:solidFill>
              <a:latin typeface="Bahnschrift Light SemiCondensed"/>
            </a:endParaRPr>
          </a:p>
          <a:p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Try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implement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another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attack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among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ones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described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in the Spectre paper,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paying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attention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which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of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them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are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applicable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in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Raspberry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architecture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0671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FBDFC6-6348-04CB-E697-8E8A2350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latin typeface="Bahnschrift" panose="020B0502040204020203" pitchFamily="34" charset="0"/>
              </a:rPr>
              <a:t>Self </a:t>
            </a:r>
            <a:r>
              <a:rPr lang="it-IT" sz="4800" dirty="0" err="1">
                <a:latin typeface="Bahnschrift" panose="020B0502040204020203" pitchFamily="34" charset="0"/>
              </a:rPr>
              <a:t>evaluation</a:t>
            </a:r>
            <a:r>
              <a:rPr lang="it-IT" sz="4800" dirty="0">
                <a:latin typeface="Bahnschrift" panose="020B0502040204020203" pitchFamily="34" charset="0"/>
              </a:rPr>
              <a:t> </a:t>
            </a:r>
            <a:r>
              <a:rPr lang="it-IT" sz="4800" dirty="0" err="1">
                <a:latin typeface="Bahnschrift" panose="020B0502040204020203" pitchFamily="34" charset="0"/>
              </a:rPr>
              <a:t>exercises</a:t>
            </a:r>
            <a:r>
              <a:rPr lang="it-IT" sz="4800" dirty="0">
                <a:latin typeface="Bahnschrift" panose="020B0502040204020203" pitchFamily="34" charset="0"/>
              </a:rPr>
              <a:t> (5)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43F350-2F6A-70B0-A3F1-884D24812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Try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change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prefetcher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settings by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modifying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>
                <a:latin typeface="Consolas" panose="020B0609020204030204" pitchFamily="49" charset="0"/>
              </a:rPr>
              <a:t>CPUACTLR_EL1 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(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it</a:t>
            </a:r>
            <a:r>
              <a:rPr lang="it-IT" sz="2400" u="sng" dirty="0">
                <a:solidFill>
                  <a:schemeClr val="tx2"/>
                </a:solidFill>
                <a:latin typeface="Bahnschrift Light SemiCondensed"/>
              </a:rPr>
              <a:t> must be </a:t>
            </a:r>
            <a:r>
              <a:rPr lang="it-IT" sz="2400" u="sng" dirty="0" err="1">
                <a:solidFill>
                  <a:schemeClr val="tx2"/>
                </a:solidFill>
                <a:latin typeface="Bahnschrift Light SemiCondensed"/>
              </a:rPr>
              <a:t>executed</a:t>
            </a:r>
            <a:r>
              <a:rPr lang="it-IT" sz="2400" u="sng" dirty="0">
                <a:solidFill>
                  <a:schemeClr val="tx2"/>
                </a:solidFill>
                <a:latin typeface="Bahnschrift Light SemiCondensed"/>
              </a:rPr>
              <a:t> after a reset and </a:t>
            </a:r>
            <a:r>
              <a:rPr lang="it-IT" sz="2400" u="sng" dirty="0" err="1">
                <a:solidFill>
                  <a:schemeClr val="tx2"/>
                </a:solidFill>
                <a:latin typeface="Bahnschrift Light SemiCondensed"/>
              </a:rPr>
              <a:t>before</a:t>
            </a:r>
            <a:r>
              <a:rPr lang="it-IT" sz="2400" u="sng" dirty="0">
                <a:solidFill>
                  <a:schemeClr val="tx2"/>
                </a:solidFill>
                <a:latin typeface="Bahnschrift Light SemiCondensed"/>
              </a:rPr>
              <a:t> the MMU </a:t>
            </a:r>
            <a:r>
              <a:rPr lang="it-IT" sz="2400" u="sng" dirty="0" err="1">
                <a:solidFill>
                  <a:schemeClr val="tx2"/>
                </a:solidFill>
                <a:latin typeface="Bahnschrift Light SemiCondensed"/>
              </a:rPr>
              <a:t>is</a:t>
            </a:r>
            <a:r>
              <a:rPr lang="it-IT" sz="2400" u="sng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u="sng" dirty="0" err="1">
                <a:solidFill>
                  <a:schemeClr val="tx2"/>
                </a:solidFill>
                <a:latin typeface="Bahnschrift Light SemiCondensed"/>
              </a:rPr>
              <a:t>enabled</a:t>
            </a:r>
            <a:r>
              <a:rPr lang="it-IT" sz="2400" u="sng" dirty="0">
                <a:solidFill>
                  <a:schemeClr val="tx2"/>
                </a:solidFill>
                <a:latin typeface="Bahnschrift Light SemiCondensed"/>
              </a:rPr>
              <a:t>, </a:t>
            </a:r>
            <a:r>
              <a:rPr lang="it-IT" sz="2400" u="sng" dirty="0" err="1">
                <a:solidFill>
                  <a:schemeClr val="tx2"/>
                </a:solidFill>
                <a:latin typeface="Bahnschrift Light SemiCondensed"/>
              </a:rPr>
              <a:t>you</a:t>
            </a:r>
            <a:r>
              <a:rPr lang="it-IT" sz="2400" u="sng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u="sng" dirty="0" err="1">
                <a:solidFill>
                  <a:schemeClr val="tx2"/>
                </a:solidFill>
                <a:latin typeface="Bahnschrift Light SemiCondensed"/>
              </a:rPr>
              <a:t>need</a:t>
            </a:r>
            <a:r>
              <a:rPr lang="it-IT" sz="2400" u="sng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u="sng" dirty="0" err="1">
                <a:solidFill>
                  <a:schemeClr val="tx2"/>
                </a:solidFill>
                <a:latin typeface="Bahnschrift Light SemiCondensed"/>
              </a:rPr>
              <a:t>change</a:t>
            </a:r>
            <a:r>
              <a:rPr lang="it-IT" sz="2400" u="sng" dirty="0">
                <a:solidFill>
                  <a:schemeClr val="tx2"/>
                </a:solidFill>
                <a:latin typeface="Bahnschrift Light SemiCondensed"/>
              </a:rPr>
              <a:t> settings in the boot </a:t>
            </a:r>
            <a:r>
              <a:rPr lang="it-IT" sz="2400" u="sng" dirty="0" err="1">
                <a:solidFill>
                  <a:schemeClr val="tx2"/>
                </a:solidFill>
                <a:latin typeface="Bahnschrift Light SemiCondensed"/>
              </a:rPr>
              <a:t>sequence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).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Try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change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number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of bits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read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in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each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iteration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of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attack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check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effects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on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prefetching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.</a:t>
            </a:r>
          </a:p>
          <a:p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possible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to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increase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number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of bits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read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if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we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increase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the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length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of the stride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that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triggers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prefecthing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?</a:t>
            </a:r>
          </a:p>
          <a:p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What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happens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if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we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completely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disable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Bahnschrift Light SemiCondensed"/>
              </a:rPr>
              <a:t>prefetching</a:t>
            </a:r>
            <a:r>
              <a:rPr lang="it-IT" sz="2400" dirty="0">
                <a:solidFill>
                  <a:schemeClr val="tx2"/>
                </a:solidFill>
                <a:latin typeface="Bahnschrift Light SemiCondense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9822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ahnschrift" panose="020B0502040204020203" pitchFamily="34" charset="0"/>
              </a:rPr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We illustrated the theory behind two powerful hardware-based attacks: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Meltdown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Spectre</a:t>
            </a:r>
            <a:endParaRPr lang="en-US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We successfully implemented a </a:t>
            </a:r>
            <a:r>
              <a:rPr lang="en-US" sz="24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Spectre</a:t>
            </a:r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attack exploiting the conditional branch prediction on a widely used real-world platform: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Raspberry Pi 3 model B</a:t>
            </a: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99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What are Meltdown and Spectre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Hardware vulnerabilities affecting a wide range of modern processors</a:t>
            </a:r>
            <a:endParaRPr lang="en-US" sz="20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Meltdown</a:t>
            </a:r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Breaks the most fundamental isolation between Operating System and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Allows an attacker to access the memory of other programs and the Operating System</a:t>
            </a:r>
          </a:p>
          <a:p>
            <a:r>
              <a:rPr lang="en-US" sz="240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Spectre</a:t>
            </a:r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Breaks the isolation between different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Allows an attacker to trick a error-free application into leaking its secrets</a:t>
            </a:r>
          </a:p>
          <a:p>
            <a:endParaRPr lang="en-US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3B5E57-B4E2-961B-98F5-BF4938DB9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424" y="2531567"/>
            <a:ext cx="1155224" cy="18862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E2CB3DD-6CCC-F613-4D55-6FD661AC2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887" y="4687469"/>
            <a:ext cx="1876010" cy="14848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101C92C-262B-C15C-C23A-98D1602683CA}"/>
              </a:ext>
            </a:extLst>
          </p:cNvPr>
          <p:cNvSpPr txBox="1"/>
          <p:nvPr/>
        </p:nvSpPr>
        <p:spPr>
          <a:xfrm>
            <a:off x="8581733" y="6448067"/>
            <a:ext cx="310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Figures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4"/>
              </a:rPr>
              <a:t>https://meltdownattack.com/</a:t>
            </a:r>
            <a:r>
              <a:rPr lang="en-US" sz="1200" dirty="0">
                <a:latin typeface="Bahnschrift Light SemiCondensed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7191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EC536-C38B-3923-A9ED-2465D258C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219200"/>
            <a:ext cx="8825658" cy="2414427"/>
          </a:xfrm>
        </p:spPr>
        <p:txBody>
          <a:bodyPr/>
          <a:lstStyle/>
          <a:p>
            <a:pPr algn="ctr"/>
            <a:r>
              <a:rPr lang="it-IT" sz="13800">
                <a:latin typeface="Bahnschrift SemiBold SemiConden" panose="020B0502040204020203" pitchFamily="34" charset="0"/>
              </a:rPr>
              <a:t>THE END</a:t>
            </a:r>
            <a:endParaRPr lang="en-US" sz="13800">
              <a:latin typeface="Bahnschrift SemiBold SemiConden" panose="020B0502040204020203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2DD71F9-E4F0-2116-5A81-8EBEEE339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633627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it-IT" sz="3600">
                <a:latin typeface="Bahnschrift Light SemiCondensed" panose="020B0502040204020203" pitchFamily="34" charset="0"/>
              </a:rPr>
              <a:t>Thank </a:t>
            </a:r>
            <a:r>
              <a:rPr lang="it-IT" sz="3600" err="1">
                <a:latin typeface="Bahnschrift Light SemiCondensed" panose="020B0502040204020203" pitchFamily="34" charset="0"/>
              </a:rPr>
              <a:t>you</a:t>
            </a:r>
            <a:r>
              <a:rPr lang="it-IT" sz="3600">
                <a:latin typeface="Bahnschrift Light SemiCondensed" panose="020B0502040204020203" pitchFamily="34" charset="0"/>
              </a:rPr>
              <a:t> for </a:t>
            </a:r>
            <a:r>
              <a:rPr lang="it-IT" sz="3600" err="1">
                <a:latin typeface="Bahnschrift Light SemiCondensed" panose="020B0502040204020203" pitchFamily="34" charset="0"/>
              </a:rPr>
              <a:t>your</a:t>
            </a:r>
            <a:r>
              <a:rPr lang="it-IT" sz="3600">
                <a:latin typeface="Bahnschrift Light SemiCondensed" panose="020B0502040204020203" pitchFamily="34" charset="0"/>
              </a:rPr>
              <a:t> </a:t>
            </a:r>
            <a:r>
              <a:rPr lang="it-IT" sz="3600" err="1">
                <a:latin typeface="Bahnschrift Light SemiCondensed" panose="020B0502040204020203" pitchFamily="34" charset="0"/>
              </a:rPr>
              <a:t>attention</a:t>
            </a:r>
            <a:endParaRPr lang="en-US" sz="360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11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What are Meltdown and Spectre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They exploit three of the major designs of modern processors: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Out-of-order Execution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Speculative Execution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Caching</a:t>
            </a: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03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What are Meltdown and Spectre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They exploit three of the major designs of modern processors: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Out-of-order Execution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Speculative Execution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Caching</a:t>
            </a: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5A1D46-D623-4446-010A-8F4515D882F0}"/>
              </a:ext>
            </a:extLst>
          </p:cNvPr>
          <p:cNvSpPr txBox="1"/>
          <p:nvPr/>
        </p:nvSpPr>
        <p:spPr>
          <a:xfrm>
            <a:off x="6096000" y="2971779"/>
            <a:ext cx="4992688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processor executes the program instructions not in the order in which they appear, but in the order that is more convenient and that best exploit the resources.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AF724E-64DF-A73E-4D82-DC82B8E9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8839" b="11760"/>
          <a:stretch/>
        </p:blipFill>
        <p:spPr>
          <a:xfrm>
            <a:off x="1103312" y="4150658"/>
            <a:ext cx="4676872" cy="2468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635D7B-8386-E301-1030-C7A6DDB25EDF}"/>
              </a:ext>
            </a:extLst>
          </p:cNvPr>
          <p:cNvSpPr txBox="1"/>
          <p:nvPr/>
        </p:nvSpPr>
        <p:spPr>
          <a:xfrm>
            <a:off x="6096000" y="6349009"/>
            <a:ext cx="5907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4"/>
              </a:rPr>
              <a:t>http://zseries.marist.edu/pdfs/ztidbitz/28%20zNibbler%20%28z196%20O-O-O%20Execution%29.pdf</a:t>
            </a:r>
            <a:r>
              <a:rPr lang="en-US" sz="1200" dirty="0">
                <a:latin typeface="Bahnschrift Ligh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654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What</a:t>
            </a:r>
            <a:r>
              <a:rPr lang="it-IT" sz="4800">
                <a:latin typeface="Bahnschrift" panose="020B0502040204020203" pitchFamily="34" charset="0"/>
              </a:rPr>
              <a:t> are Meltdown and Spectre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They</a:t>
            </a:r>
            <a:r>
              <a:rPr lang="it-IT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exploit</a:t>
            </a:r>
            <a:r>
              <a:rPr lang="it-IT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4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three</a:t>
            </a:r>
            <a:r>
              <a:rPr lang="it-IT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of the major designs of </a:t>
            </a:r>
            <a:r>
              <a:rPr lang="it-IT" sz="24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modern</a:t>
            </a:r>
            <a:r>
              <a:rPr lang="it-IT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processors: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Out-of-</a:t>
            </a:r>
            <a:r>
              <a:rPr lang="it-IT" sz="22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order</a:t>
            </a:r>
            <a:r>
              <a:rPr lang="it-IT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2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Execution</a:t>
            </a:r>
            <a:endParaRPr lang="it-IT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220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Speculative </a:t>
            </a:r>
            <a:r>
              <a:rPr lang="it-IT" sz="2200" err="1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Execution</a:t>
            </a:r>
            <a:endParaRPr lang="it-IT" sz="2200">
              <a:solidFill>
                <a:schemeClr val="accent1"/>
              </a:solidFill>
              <a:latin typeface="Bahnschrift SemiBold SemiConden" panose="020B0502040204020203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Caching</a:t>
            </a:r>
          </a:p>
          <a:p>
            <a:pPr marL="0" indent="0">
              <a:buNone/>
            </a:pPr>
            <a:endParaRPr lang="it-IT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5A1D46-D623-4446-010A-8F4515D882F0}"/>
              </a:ext>
            </a:extLst>
          </p:cNvPr>
          <p:cNvSpPr txBox="1"/>
          <p:nvPr/>
        </p:nvSpPr>
        <p:spPr>
          <a:xfrm>
            <a:off x="6096000" y="2971779"/>
            <a:ext cx="4992688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 CPU may execute certain tasks ahead of time, "speculating" that they</a:t>
            </a:r>
          </a:p>
          <a:p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will be needed. If the tasks are not required, their changes are reverted to the previous state.</a:t>
            </a:r>
            <a:endParaRPr lang="it-IT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2563BF8-C157-D22F-D7E2-FA98A5E00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15354" r="10894" b="4222"/>
          <a:stretch/>
        </p:blipFill>
        <p:spPr>
          <a:xfrm>
            <a:off x="1103312" y="4156365"/>
            <a:ext cx="4539548" cy="2248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55815D-B358-D11B-EE66-72775B4494CD}"/>
              </a:ext>
            </a:extLst>
          </p:cNvPr>
          <p:cNvSpPr txBox="1"/>
          <p:nvPr/>
        </p:nvSpPr>
        <p:spPr>
          <a:xfrm>
            <a:off x="8581733" y="6448067"/>
            <a:ext cx="310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3"/>
              </a:rPr>
              <a:t>https://meltdownattack.com/</a:t>
            </a:r>
            <a:r>
              <a:rPr lang="en-US" sz="1200" dirty="0">
                <a:latin typeface="Bahnschrift Light SemiCondensed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3841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What are Meltdown and Spectre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They</a:t>
            </a:r>
            <a:r>
              <a:rPr lang="it-IT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exploit </a:t>
            </a:r>
            <a:r>
              <a:rPr lang="it-IT" sz="24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three</a:t>
            </a:r>
            <a:r>
              <a:rPr lang="it-IT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of </a:t>
            </a:r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the</a:t>
            </a:r>
            <a:r>
              <a:rPr lang="it-IT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major designs of </a:t>
            </a:r>
            <a:r>
              <a:rPr lang="it-IT" sz="24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modern</a:t>
            </a:r>
            <a:r>
              <a:rPr lang="it-IT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processors: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Out-of-</a:t>
            </a:r>
            <a:r>
              <a:rPr lang="it-IT" sz="22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order</a:t>
            </a:r>
            <a:r>
              <a:rPr lang="it-IT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2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Execution</a:t>
            </a:r>
            <a:endParaRPr lang="it-IT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Speculative </a:t>
            </a:r>
            <a:r>
              <a:rPr lang="it-IT" sz="2200" err="1">
                <a:solidFill>
                  <a:schemeClr val="tx2"/>
                </a:solidFill>
                <a:latin typeface="Bahnschrift Light SemiCondensed" panose="020B0502040204020203" pitchFamily="34" charset="0"/>
              </a:rPr>
              <a:t>Execution</a:t>
            </a:r>
            <a:endParaRPr lang="it-IT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220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Caching</a:t>
            </a:r>
          </a:p>
          <a:p>
            <a:pPr marL="0" indent="0">
              <a:buNone/>
            </a:pPr>
            <a:endParaRPr lang="it-IT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5A1D46-D623-4446-010A-8F4515D882F0}"/>
              </a:ext>
            </a:extLst>
          </p:cNvPr>
          <p:cNvSpPr txBox="1"/>
          <p:nvPr/>
        </p:nvSpPr>
        <p:spPr>
          <a:xfrm>
            <a:off x="6096000" y="2971779"/>
            <a:ext cx="4992688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 small and fast memory (the cache) stores data frequently accessed by the CPU. Exploits temporal and spatial locality to speed up the data access and program execution.</a:t>
            </a:r>
            <a:endParaRPr lang="it-IT" sz="22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4B90939-B04C-5EDE-2492-213373F9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11" y="4036290"/>
            <a:ext cx="2537691" cy="2537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856476-E48B-9547-D5C2-AC4D2B58C182}"/>
              </a:ext>
            </a:extLst>
          </p:cNvPr>
          <p:cNvSpPr txBox="1"/>
          <p:nvPr/>
        </p:nvSpPr>
        <p:spPr>
          <a:xfrm>
            <a:off x="7277100" y="6448067"/>
            <a:ext cx="4411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Light SemiCondensed" panose="020B0502040204020203" pitchFamily="34" charset="0"/>
              </a:rPr>
              <a:t>Figure taken from: </a:t>
            </a:r>
            <a:r>
              <a:rPr lang="en-US" sz="1200" dirty="0">
                <a:latin typeface="Bahnschrift Light SemiCondensed" panose="020B0502040204020203" pitchFamily="34" charset="0"/>
                <a:hlinkClick r:id="rId3"/>
              </a:rPr>
              <a:t>https://hazelcast.com/glossary/memory-caching/</a:t>
            </a:r>
            <a:r>
              <a:rPr lang="en-US" sz="1200" dirty="0">
                <a:latin typeface="Bahnschrift Light Semi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873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69126-6C23-0A0B-0236-6A68290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27925" cy="1400530"/>
          </a:xfrm>
        </p:spPr>
        <p:txBody>
          <a:bodyPr>
            <a:normAutofit/>
          </a:bodyPr>
          <a:lstStyle/>
          <a:p>
            <a:r>
              <a:rPr lang="en-US" sz="4800">
                <a:latin typeface="Bahnschrift" panose="020B0502040204020203" pitchFamily="34" charset="0"/>
              </a:rPr>
              <a:t>How does Meltdown work?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24ADC4-6A4F-4888-4C76-E6A75757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Meltdown exploits out-of-order execution to execute instructions acting on data outside of legal memory before an exception is raised</a:t>
            </a:r>
          </a:p>
          <a:p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r>
              <a:rPr lang="en-US" sz="24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It can be divided in three steps: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Step One: A memory location inaccessible by the attacker is loaded into a register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Step Two: A transient instruction accesses a cache line based on the previous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2"/>
                </a:solidFill>
                <a:latin typeface="Bahnschrift Light SemiCondensed" panose="020B0502040204020203" pitchFamily="34" charset="0"/>
              </a:rPr>
              <a:t>Step Three: The attacker determines the accessed line and retrieves the secret data</a:t>
            </a:r>
          </a:p>
          <a:p>
            <a:pPr marL="457200" lvl="1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765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</TotalTime>
  <Words>2870</Words>
  <Application>Microsoft Office PowerPoint</Application>
  <PresentationFormat>Widescreen</PresentationFormat>
  <Paragraphs>270</Paragraphs>
  <Slides>40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51" baseType="lpstr">
      <vt:lpstr>Arial</vt:lpstr>
      <vt:lpstr>Bahnschrift</vt:lpstr>
      <vt:lpstr>Bahnschrift Light</vt:lpstr>
      <vt:lpstr>Bahnschrift Light SemiCondensed</vt:lpstr>
      <vt:lpstr>Bahnschrift SemiBold SemiConden</vt:lpstr>
      <vt:lpstr>Calibri</vt:lpstr>
      <vt:lpstr>Century Gothic</vt:lpstr>
      <vt:lpstr>Consolas</vt:lpstr>
      <vt:lpstr>Courier New</vt:lpstr>
      <vt:lpstr>Wingdings 3</vt:lpstr>
      <vt:lpstr>Ione</vt:lpstr>
      <vt:lpstr>Meltdown and Spectre</vt:lpstr>
      <vt:lpstr>License Agreement</vt:lpstr>
      <vt:lpstr>Outline</vt:lpstr>
      <vt:lpstr>What are Meltdown and Spectre</vt:lpstr>
      <vt:lpstr>What are Meltdown and Spectre</vt:lpstr>
      <vt:lpstr>What are Meltdown and Spectre</vt:lpstr>
      <vt:lpstr>What are Meltdown and Spectre</vt:lpstr>
      <vt:lpstr>What are Meltdown and Spectre</vt:lpstr>
      <vt:lpstr>How does Meltdown work?</vt:lpstr>
      <vt:lpstr>How does Meltdown work?</vt:lpstr>
      <vt:lpstr>What about Spectre?</vt:lpstr>
      <vt:lpstr>Spectre: Variant 1</vt:lpstr>
      <vt:lpstr>Spectre: Variant 1</vt:lpstr>
      <vt:lpstr>Spectre: Variant 1</vt:lpstr>
      <vt:lpstr>Spectre: Variant 1</vt:lpstr>
      <vt:lpstr>Spectre: Variant 2</vt:lpstr>
      <vt:lpstr>Spectre: Variant 2</vt:lpstr>
      <vt:lpstr>Spectre: Variant 2</vt:lpstr>
      <vt:lpstr>Spectre: Variant 2</vt:lpstr>
      <vt:lpstr>Our implementation</vt:lpstr>
      <vt:lpstr>Inside the Raspberry Pi 3B</vt:lpstr>
      <vt:lpstr>Inside the Raspberry Pi 3B</vt:lpstr>
      <vt:lpstr>Inside the Raspberry Pi 3B</vt:lpstr>
      <vt:lpstr>Inside the Raspberry Pi 3B</vt:lpstr>
      <vt:lpstr>The Attack: Background</vt:lpstr>
      <vt:lpstr>The Attack: Background</vt:lpstr>
      <vt:lpstr>The Attack: Setup</vt:lpstr>
      <vt:lpstr>The Attack: Setup</vt:lpstr>
      <vt:lpstr>The Attack: Execution</vt:lpstr>
      <vt:lpstr>The Attack: Recovery</vt:lpstr>
      <vt:lpstr>The Attack: What else?</vt:lpstr>
      <vt:lpstr>The Attack: What else?</vt:lpstr>
      <vt:lpstr>Setup of the lab environment</vt:lpstr>
      <vt:lpstr>Self evaluation exercises (1)</vt:lpstr>
      <vt:lpstr>Self evaluation exercises (2)</vt:lpstr>
      <vt:lpstr>Self evaluation exercises (3)</vt:lpstr>
      <vt:lpstr>Self evaluation exercises (4)</vt:lpstr>
      <vt:lpstr>Self evaluation exercises (5)</vt:lpstr>
      <vt:lpstr>Conclusions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Meltdown and spectre</dc:title>
  <dc:creator>TOPPINO UMBERTO</dc:creator>
  <cp:lastModifiedBy>TOPPINO UMBERTO</cp:lastModifiedBy>
  <cp:revision>99</cp:revision>
  <dcterms:created xsi:type="dcterms:W3CDTF">2023-02-13T16:15:54Z</dcterms:created>
  <dcterms:modified xsi:type="dcterms:W3CDTF">2023-02-22T17:47:42Z</dcterms:modified>
</cp:coreProperties>
</file>